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1CAC05-0D34-437D-A961-001ED055E1D4}" v="78" dt="2024-05-27T14:28:12.452"/>
  </p1510:revLst>
</p1510:revInfo>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98" d="100"/>
          <a:sy n="98" d="100"/>
        </p:scale>
        <p:origin x="96" y="2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9337C-AD0D-499E-B6BA-802817985C42}" type="datetimeFigureOut">
              <a:rPr lang="en-US" smtClean="0"/>
              <a:t>5/27/2024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2D512-EDAA-4B05-BF71-92E4081BB548}" type="slidenum">
              <a:rPr lang="en-US" smtClean="0"/>
              <a:t>‹#›</a:t>
            </a:fld>
            <a:endParaRPr lang="en-US"/>
          </a:p>
        </p:txBody>
      </p:sp>
    </p:spTree>
    <p:extLst>
      <p:ext uri="{BB962C8B-B14F-4D97-AF65-F5344CB8AC3E}">
        <p14:creationId xmlns:p14="http://schemas.microsoft.com/office/powerpoint/2010/main" val="150378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was automatically generated by PowerPoint Copilot based on content found in this document:
https://microsoft-my.sharepoint.com/personal/dahans_microsoft_com/Documents/MS-4005/Market%20Analysis%20Report%20for%20Mystic%20Spice%20Premium%20Chai%20Tea.docx
AI-generated content may be incorrect.</a:t>
            </a:r>
          </a:p>
        </p:txBody>
      </p:sp>
      <p:sp>
        <p:nvSpPr>
          <p:cNvPr id="4" name="Slide Number Placeholder 3"/>
          <p:cNvSpPr>
            <a:spLocks noGrp="1"/>
          </p:cNvSpPr>
          <p:nvPr>
            <p:ph type="sldNum" sz="quarter" idx="5"/>
          </p:nvPr>
        </p:nvSpPr>
        <p:spPr/>
        <p:txBody>
          <a:bodyPr/>
          <a:lstStyle/>
          <a:p>
            <a:fld id="{A90F2FBF-8C74-410C-A02E-82EED468CA5D}" type="slidenum">
              <a:rPr lang="en-US" smtClean="0"/>
              <a:t>1</a:t>
            </a:fld>
            <a:endParaRPr lang="en-US"/>
          </a:p>
        </p:txBody>
      </p:sp>
    </p:spTree>
    <p:extLst>
      <p:ext uri="{BB962C8B-B14F-4D97-AF65-F5344CB8AC3E}">
        <p14:creationId xmlns:p14="http://schemas.microsoft.com/office/powerpoint/2010/main" val="285888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David's Tea is a Canadian tea company with a presence in Latin America, offering a diverse range of Chai tea products. Their strengths include variety, flavor, and packaging, while their weaknesses are limited distribution and brand awareness.
Original Content:
·         David's Tea: David's Tea is a Canadian tea company that has a presence in some Latin American countries, such as Chile and Costa Rica. David's Tea offers a diverse and creative range of Chai tea products, such as Pumpkin Chai, Chocolate Chai, and Turmeric Chai, in loose leaf and sachet formats. David's Tea's Chai tea products are priced moderately and are available in its own stores, online platforms, and some specialty stores. David's Tea's strengths are its variety, flavor, and packaging, while its weaknesses are its limited distribution and brand awareness.
</a:t>
            </a:r>
          </a:p>
        </p:txBody>
      </p:sp>
      <p:sp>
        <p:nvSpPr>
          <p:cNvPr id="4" name="Slide Number Placeholder 3"/>
          <p:cNvSpPr>
            <a:spLocks noGrp="1"/>
          </p:cNvSpPr>
          <p:nvPr>
            <p:ph type="sldNum" sz="quarter" idx="5"/>
          </p:nvPr>
        </p:nvSpPr>
        <p:spPr/>
        <p:txBody>
          <a:bodyPr/>
          <a:lstStyle/>
          <a:p>
            <a:fld id="{A90F2FBF-8C74-410C-A02E-82EED468CA5D}" type="slidenum">
              <a:rPr lang="en-US" smtClean="0"/>
              <a:t>10</a:t>
            </a:fld>
            <a:endParaRPr lang="en-US"/>
          </a:p>
        </p:txBody>
      </p:sp>
    </p:spTree>
    <p:extLst>
      <p:ext uri="{BB962C8B-B14F-4D97-AF65-F5344CB8AC3E}">
        <p14:creationId xmlns:p14="http://schemas.microsoft.com/office/powerpoint/2010/main" val="1384755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Latin America, there are several local brands that offer Chai tea products, such as Mate Factor, Chai Mate, and Chai Brasil. These brands cater to the local tastes and preferences, blending their Chai tea with local ingredients like mate, guarana, and acai. They are priced competitively and are available in various channels. Their strengths are their affordability, accessibility, and adaptability, while their weaknesses are their quality, consistency, and innovation.
Original Content:
·         Local Brands: There are also several local brands that offer Chai tea products in Latin America, such as Mate Factor, Chai Mate, and Chai Brasil. These brands cater to the local tastes and preferences of the consumers, and offer Chai tea products that are blended with local ingredients, such as mate, guarana, and acai. These brands' Chai tea products are priced competitively and are available in various channels, such as supermarkets, health stores, and cafes. These brands' strengths are their affordability, accessibility, and adaptability, while their weaknesses are their quality, consistency, and innovation.
</a:t>
            </a:r>
          </a:p>
        </p:txBody>
      </p:sp>
      <p:sp>
        <p:nvSpPr>
          <p:cNvPr id="4" name="Slide Number Placeholder 3"/>
          <p:cNvSpPr>
            <a:spLocks noGrp="1"/>
          </p:cNvSpPr>
          <p:nvPr>
            <p:ph type="sldNum" sz="quarter" idx="5"/>
          </p:nvPr>
        </p:nvSpPr>
        <p:spPr/>
        <p:txBody>
          <a:bodyPr/>
          <a:lstStyle/>
          <a:p>
            <a:fld id="{A90F2FBF-8C74-410C-A02E-82EED468CA5D}" type="slidenum">
              <a:rPr lang="en-US" smtClean="0"/>
              <a:t>11</a:t>
            </a:fld>
            <a:endParaRPr lang="en-US"/>
          </a:p>
        </p:txBody>
      </p:sp>
    </p:spTree>
    <p:extLst>
      <p:ext uri="{BB962C8B-B14F-4D97-AF65-F5344CB8AC3E}">
        <p14:creationId xmlns:p14="http://schemas.microsoft.com/office/powerpoint/2010/main" val="2307217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12</a:t>
            </a:fld>
            <a:endParaRPr lang="en-US"/>
          </a:p>
        </p:txBody>
      </p:sp>
    </p:spTree>
    <p:extLst>
      <p:ext uri="{BB962C8B-B14F-4D97-AF65-F5344CB8AC3E}">
        <p14:creationId xmlns:p14="http://schemas.microsoft.com/office/powerpoint/2010/main" val="2161222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Chai tea in Latin America is distributed through retailers, wholesalers, and distributors. Retailers, such as supermarkets and cafes, sell directly to consumers and can influence their perception and purchase. Major retailers include Walmart and Starbucks. Wholesalers sell in bulk to retailers, while distributors transport products from manufacturers to retailers.
Original Content:
The distribution channels for Chai tea in Latin America are the ways and means by which Chai tea products are delivered and sold to the final consumers. The distribution channels for Chai tea in Latin America can be classified into three types: retailers, wholesalers, and distributors.
Retailers are the businesses that sell Chai tea products directly to the consumers, such as supermarkets, convenience stores, specialty stores, cafes, and online platforms. Retailers are the most visible and accessible channel for Chai tea products, and they can influence the consumer's perception, preference, and purchase of Chai tea products. Retailers can also offer promotional and merchandising support for Chai tea products, such as displays, signage, and shelf space. Some of the major retailers of Chai tea products in Latin America are Walmart, Carrefour, Oxxo, Starbucks, and Amazon.
</a:t>
            </a:r>
          </a:p>
        </p:txBody>
      </p:sp>
      <p:sp>
        <p:nvSpPr>
          <p:cNvPr id="4" name="Slide Number Placeholder 3"/>
          <p:cNvSpPr>
            <a:spLocks noGrp="1"/>
          </p:cNvSpPr>
          <p:nvPr>
            <p:ph type="sldNum" sz="quarter" idx="5"/>
          </p:nvPr>
        </p:nvSpPr>
        <p:spPr/>
        <p:txBody>
          <a:bodyPr/>
          <a:lstStyle/>
          <a:p>
            <a:fld id="{A90F2FBF-8C74-410C-A02E-82EED468CA5D}" type="slidenum">
              <a:rPr lang="en-US" smtClean="0"/>
              <a:t>13</a:t>
            </a:fld>
            <a:endParaRPr lang="en-US"/>
          </a:p>
        </p:txBody>
      </p:sp>
    </p:spTree>
    <p:extLst>
      <p:ext uri="{BB962C8B-B14F-4D97-AF65-F5344CB8AC3E}">
        <p14:creationId xmlns:p14="http://schemas.microsoft.com/office/powerpoint/2010/main" val="76681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Wholesalers buy Chai tea products in bulk and sell them to retailers or other intermediaries. They link the supply and demand of Chai tea products and offer various services. Major wholesalers in Latin America include Cencosud, Grupo Pao de Acucar, La Anonima, and Makro.
Original Content:
Wholesalers are the businesses that buy Chai tea products in bulk from the manufacturers or distributors and sell them to the retailers or other intermediaries. Wholesalers are the link between the supply and the demand of Chai tea products, and they can offer economies of scale, storage, and transportation services for Chai tea products. Wholesalers can also provide market information, feedback, and credit facilities for Chai tea products. Some of the major wholesalers of Chai tea products in Latin America are Cencosud, Grupo Pao de Acucar, La Anonima, and Makro.
</a:t>
            </a:r>
          </a:p>
        </p:txBody>
      </p:sp>
      <p:sp>
        <p:nvSpPr>
          <p:cNvPr id="4" name="Slide Number Placeholder 3"/>
          <p:cNvSpPr>
            <a:spLocks noGrp="1"/>
          </p:cNvSpPr>
          <p:nvPr>
            <p:ph type="sldNum" sz="quarter" idx="5"/>
          </p:nvPr>
        </p:nvSpPr>
        <p:spPr/>
        <p:txBody>
          <a:bodyPr/>
          <a:lstStyle/>
          <a:p>
            <a:fld id="{A90F2FBF-8C74-410C-A02E-82EED468CA5D}" type="slidenum">
              <a:rPr lang="en-US" smtClean="0"/>
              <a:t>14</a:t>
            </a:fld>
            <a:endParaRPr lang="en-US"/>
          </a:p>
        </p:txBody>
      </p:sp>
    </p:spTree>
    <p:extLst>
      <p:ext uri="{BB962C8B-B14F-4D97-AF65-F5344CB8AC3E}">
        <p14:creationId xmlns:p14="http://schemas.microsoft.com/office/powerpoint/2010/main" val="341582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Distributors represent and distribute Chai tea products, facilitate their movement and sale, and offer marketing, sales, and after-sales services. They establish and maintain relationships with retailers and consumers, and provide technical and logistical support. Major distributors in Latin America include Unilever, Nestle, Coca-Cola, and PepsiCo.
Original Content:
Distributors are the businesses that represent and distribute Chai tea products on behalf of the manufacturers or wholesalers. Distributors are the agents that facilitate the movement and sale of Chai tea products in different markets and regions, and they can offer marketing, sales, and after-sales services for Chai tea products. Distributors can also establish and maintain relationships with the retailers and consumers, and provide technical and logistical support for Chai tea products. Some of the major distributors of Chai tea products in Latin America are Unilever, Nestle, Coca-Cola, and PepsiCo.
</a:t>
            </a:r>
          </a:p>
        </p:txBody>
      </p:sp>
      <p:sp>
        <p:nvSpPr>
          <p:cNvPr id="4" name="Slide Number Placeholder 3"/>
          <p:cNvSpPr>
            <a:spLocks noGrp="1"/>
          </p:cNvSpPr>
          <p:nvPr>
            <p:ph type="sldNum" sz="quarter" idx="5"/>
          </p:nvPr>
        </p:nvSpPr>
        <p:spPr/>
        <p:txBody>
          <a:bodyPr/>
          <a:lstStyle/>
          <a:p>
            <a:fld id="{A90F2FBF-8C74-410C-A02E-82EED468CA5D}" type="slidenum">
              <a:rPr lang="en-US" smtClean="0"/>
              <a:t>15</a:t>
            </a:fld>
            <a:endParaRPr lang="en-US"/>
          </a:p>
        </p:txBody>
      </p:sp>
    </p:spTree>
    <p:extLst>
      <p:ext uri="{BB962C8B-B14F-4D97-AF65-F5344CB8AC3E}">
        <p14:creationId xmlns:p14="http://schemas.microsoft.com/office/powerpoint/2010/main" val="361047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aims to increase awareness, position it as a premium product, encourage trial and purchase, and build loyalty. Tactics include creating a brand name and logo, developing a website and social media presence, launching a digital marketing campaign, distributing free samples, organizing events, and partnering with local businesses. The plan will be implemented over 12 months with a budget of $100,000 and evaluated using key performance indicators.
Original Content:
Promotion Plan and Strategy
The promotion plan and strategy for Chai tea in Latin America aims to achieve the following objectives:
·         Increase awareness and interest in Chai tea among the target audience
·         Position Chai tea as a premium, natural, and healthy product that offers a unique and satisfying experience
·         Encourage trial and purchase of Chai tea through various channels and incentives
·         Build loyalty and retention among Chai tea consumers through engagement and feedback
The promotion plan and strategy for Chai tea in Latin America will use a combination of tactics, such as:
·         Creating a catchy and memorable brand name and logo for Chai tea
·         Developing a website and social media presence for Chai tea that showcases its benefits, features, and stories
·         Launching a digital marketing campaign that uses SEO, SEM, email marketing, and influencer marketing to reach and attract potential customers
·         Distributing free samples and coupons of Chai tea in strategic locations, such as supermarkets, cafes, and health stores
·         Organizing events and contests that invite people to try and share Chai tea with their friends and family
·         Partnering with local businesses and organizations that share the same values and vision as Chai tea
The promotion plan and strategy for Chai tea in Latin America will be implemented over a period of 12 months, with a budget of $100,000. The plan will be monitored and evaluated using key performance indicators, such as website traffic, social media engagement, email open rates, conversion rates, sales volume, customer satisfaction, and retention rates.
</a:t>
            </a:r>
          </a:p>
        </p:txBody>
      </p:sp>
      <p:sp>
        <p:nvSpPr>
          <p:cNvPr id="4" name="Slide Number Placeholder 3"/>
          <p:cNvSpPr>
            <a:spLocks noGrp="1"/>
          </p:cNvSpPr>
          <p:nvPr>
            <p:ph type="sldNum" sz="quarter" idx="5"/>
          </p:nvPr>
        </p:nvSpPr>
        <p:spPr/>
        <p:txBody>
          <a:bodyPr/>
          <a:lstStyle/>
          <a:p>
            <a:fld id="{A90F2FBF-8C74-410C-A02E-82EED468CA5D}" type="slidenum">
              <a:rPr lang="en-US" smtClean="0"/>
              <a:t>16</a:t>
            </a:fld>
            <a:endParaRPr lang="en-US"/>
          </a:p>
        </p:txBody>
      </p:sp>
    </p:spTree>
    <p:extLst>
      <p:ext uri="{BB962C8B-B14F-4D97-AF65-F5344CB8AC3E}">
        <p14:creationId xmlns:p14="http://schemas.microsoft.com/office/powerpoint/2010/main" val="3285554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is expected to result in a 20% increase in awareness and interest, a 10% increase in market share, a 15% increase in sales volume and revenue, and a 25% increase in customer satisfaction and retention rates.
Original Content:
Expected Outcomes and Challenges
The expected outcomes of the promotion plan and strategy for Chai tea in Latin America are:
·         A 20% increase in the awareness and interest in Chai tea among the target audience
·         A 10% increase in the market share of Chai tea in the region
·         A 15% increase in the sales volume and revenue of Chai tea in the region
·         A 25% increase in the customer satisfaction and retention rates of Chai tea in the region
</a:t>
            </a:r>
          </a:p>
        </p:txBody>
      </p:sp>
      <p:sp>
        <p:nvSpPr>
          <p:cNvPr id="4" name="Slide Number Placeholder 3"/>
          <p:cNvSpPr>
            <a:spLocks noGrp="1"/>
          </p:cNvSpPr>
          <p:nvPr>
            <p:ph type="sldNum" sz="quarter" idx="5"/>
          </p:nvPr>
        </p:nvSpPr>
        <p:spPr/>
        <p:txBody>
          <a:bodyPr/>
          <a:lstStyle/>
          <a:p>
            <a:fld id="{A90F2FBF-8C74-410C-A02E-82EED468CA5D}" type="slidenum">
              <a:rPr lang="en-US" smtClean="0"/>
              <a:t>17</a:t>
            </a:fld>
            <a:endParaRPr lang="en-US"/>
          </a:p>
        </p:txBody>
      </p:sp>
    </p:spTree>
    <p:extLst>
      <p:ext uri="{BB962C8B-B14F-4D97-AF65-F5344CB8AC3E}">
        <p14:creationId xmlns:p14="http://schemas.microsoft.com/office/powerpoint/2010/main" val="1446624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promotion plan and strategy for Chai tea in Latin America faces several challenges, including high price, lack of awareness, competition from other tea products, regulatory and cultural barriers, and environmental and social issues that may affect the supply and quality of Chai tea ingredients.
Original Content:
The potential challenges of the promotion plan and strategy for Chai tea in Latin America are:
·         The high price and low affordability of Chai tea products compared to other beverages
·         The lack of awareness and familiarity with Chai tea among some segments of the population
·         The competition from other tea products, such as herbal, green, and black teas
·         The regulatory and cultural barriers that may limit the entry and expansion of Chai tea products in some countries
·         The environmental and social issues that may affect the supply and quality of Chai tea ingredients
</a:t>
            </a:r>
          </a:p>
        </p:txBody>
      </p:sp>
      <p:sp>
        <p:nvSpPr>
          <p:cNvPr id="4" name="Slide Number Placeholder 3"/>
          <p:cNvSpPr>
            <a:spLocks noGrp="1"/>
          </p:cNvSpPr>
          <p:nvPr>
            <p:ph type="sldNum" sz="quarter" idx="5"/>
          </p:nvPr>
        </p:nvSpPr>
        <p:spPr/>
        <p:txBody>
          <a:bodyPr/>
          <a:lstStyle/>
          <a:p>
            <a:fld id="{A90F2FBF-8C74-410C-A02E-82EED468CA5D}" type="slidenum">
              <a:rPr lang="en-US" smtClean="0"/>
              <a:t>18</a:t>
            </a:fld>
            <a:endParaRPr lang="en-US"/>
          </a:p>
        </p:txBody>
      </p:sp>
    </p:spTree>
    <p:extLst>
      <p:ext uri="{BB962C8B-B14F-4D97-AF65-F5344CB8AC3E}">
        <p14:creationId xmlns:p14="http://schemas.microsoft.com/office/powerpoint/2010/main" val="760907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Chai tea is a promising product in the Latin American market, offering a healthy and exotic alternative. It should be positioned as a premium and versatile product, leveraging its unique features and benefits. A mix of online and offline tactics should be used to reach the target audience and overcome challenges.
Original Content:
Recommendations and Conclusions
Based on the market analysis, the competitive analysis, the distribution channels, and the promotion plan and strategy, the following recommendations and conclusions can be drawn for the future of Chai tea in Latin America:
·         Chai tea is a promising product that has a potential to grow and succeed in the Latin American market, as it offers a healthy, natural, and exotic alternative to other beverages
·         Chai tea needs to be positioned and marketed as a premium, authentic, and versatile product that can appeal to different segments and occasions
·         Chai tea needs to leverage its unique features and benefits, such as its rich aroma, flavor, and health benefits, to differentiate itself from other tea products
·         Chai tea needs to use a mix of online and offline tactics to reach and engage with the target audience, and to create a loyal and satisfied customer base
·         Chai tea needs to overcome the challenges and threats that may hinder its growth and expansion in the region, such as price, awareness, competition, regulation, and sustainability
In conclusion, Chai tea is a product that has a lot of potential and opportunities in the Latin American market, but also faces some challenges and risks. The promotion plan and strategy outlined in this report aims to address these issues and to achieve the desired outcomes. However, the promotion plan and strategy needs to be constantly monitored, evaluated, and adjusted according to the changing market conditions and customer feedback.
</a:t>
            </a:r>
          </a:p>
        </p:txBody>
      </p:sp>
      <p:sp>
        <p:nvSpPr>
          <p:cNvPr id="4" name="Slide Number Placeholder 3"/>
          <p:cNvSpPr>
            <a:spLocks noGrp="1"/>
          </p:cNvSpPr>
          <p:nvPr>
            <p:ph type="sldNum" sz="quarter" idx="5"/>
          </p:nvPr>
        </p:nvSpPr>
        <p:spPr/>
        <p:txBody>
          <a:bodyPr/>
          <a:lstStyle/>
          <a:p>
            <a:fld id="{A90F2FBF-8C74-410C-A02E-82EED468CA5D}" type="slidenum">
              <a:rPr lang="en-US" smtClean="0"/>
              <a:t>19</a:t>
            </a:fld>
            <a:endParaRPr lang="en-US"/>
          </a:p>
        </p:txBody>
      </p:sp>
    </p:spTree>
    <p:extLst>
      <p:ext uri="{BB962C8B-B14F-4D97-AF65-F5344CB8AC3E}">
        <p14:creationId xmlns:p14="http://schemas.microsoft.com/office/powerpoint/2010/main" val="88096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Agenda
* Introduction
* Product Description
* Product Description (1/2)
* Product Description (2/2)
* Market Trend and Demand
* Competitive Analysis
    * Tetley
    * Teavana
    * David's Tea
    * Local Brands
* Market Share of Chai Tea in Latin America
* Distribution Channels
    * Retailers
    * Wholesalers
    * Distributors
* Promotion Plan and Strategy
* Expected Outcomes and Challenges
    * Expected Outcomes
    * Potential Challenges
* Recommendations and Conclusions
</a:t>
            </a:r>
          </a:p>
        </p:txBody>
      </p:sp>
      <p:sp>
        <p:nvSpPr>
          <p:cNvPr id="4" name="Slide Number Placeholder 3"/>
          <p:cNvSpPr>
            <a:spLocks noGrp="1"/>
          </p:cNvSpPr>
          <p:nvPr>
            <p:ph type="sldNum" sz="quarter" idx="5"/>
          </p:nvPr>
        </p:nvSpPr>
        <p:spPr/>
        <p:txBody>
          <a:bodyPr/>
          <a:lstStyle/>
          <a:p>
            <a:fld id="{A90F2FBF-8C74-410C-A02E-82EED468CA5D}" type="slidenum">
              <a:rPr lang="en-US" smtClean="0"/>
              <a:t>2</a:t>
            </a:fld>
            <a:endParaRPr lang="en-US"/>
          </a:p>
        </p:txBody>
      </p:sp>
    </p:spTree>
    <p:extLst>
      <p:ext uri="{BB962C8B-B14F-4D97-AF65-F5344CB8AC3E}">
        <p14:creationId xmlns:p14="http://schemas.microsoft.com/office/powerpoint/2010/main" val="14284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report provides a market analysis for Mystic Spice Premium Chai Tea in the Latin American region. It covers the product description, market trend, competitive analysis, distribution channels, promotion plan, expected outcomes, and recommendations for the future.
Original Content:
Introductions
Mystic Spice Premium Chai Tea is a new product launched by Contoso Beverage, a company that specializes in producing and distributing high-quality beverages around the world. Mystic Spice Premium Chai Tea is a spiced tea drink that originated in India and has become popular around the world. It is a versatile beverage that can be enjoyed hot or cold, with or without milk, and with different spices and sweeteners. Chai tea has many health benefits, such as boosting immunity, reducing inflammation, and improving digestion. It also has a rich cultural and historical significance, as it is often associated with hospitality, friendship, and relaxation.
The purpose of this report is to provide a market analysis for Mystic Spice Premium Chai Tea, focusing on the Latin American region. The report will cover the following aspects:
·         The product description, features, and benefits of Mystic Spice Premium Chai Tea
·         The market trend and demand for Chai tea in Latin America
·         The competitive analysis of Chai tea in Latin America
·         The distribution channels for Chai tea in Latin America
·         The promotion plan and strategy for Chai tea in Latin America
·         The expected outcomes and challenges of the promotion plan
·         The recommendations and conclusions for the future of Chai tea in Latin America
</a:t>
            </a:r>
          </a:p>
        </p:txBody>
      </p:sp>
      <p:sp>
        <p:nvSpPr>
          <p:cNvPr id="4" name="Slide Number Placeholder 3"/>
          <p:cNvSpPr>
            <a:spLocks noGrp="1"/>
          </p:cNvSpPr>
          <p:nvPr>
            <p:ph type="sldNum" sz="quarter" idx="5"/>
          </p:nvPr>
        </p:nvSpPr>
        <p:spPr/>
        <p:txBody>
          <a:bodyPr/>
          <a:lstStyle/>
          <a:p>
            <a:fld id="{A90F2FBF-8C74-410C-A02E-82EED468CA5D}" type="slidenum">
              <a:rPr lang="en-US" smtClean="0"/>
              <a:t>3</a:t>
            </a:fld>
            <a:endParaRPr lang="en-US"/>
          </a:p>
        </p:txBody>
      </p:sp>
    </p:spTree>
    <p:extLst>
      <p:ext uri="{BB962C8B-B14F-4D97-AF65-F5344CB8AC3E}">
        <p14:creationId xmlns:p14="http://schemas.microsoft.com/office/powerpoint/2010/main" val="2926773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Mystic Spice Premium Chai Tea is a carefully crafted blend that honors the traditions of Indian chai. Each cup takes you on a journey through India's vibrant landscapes, bringing an authentic chai experience to your home.
Original Content:
Product Description
Mystic Spice Premium Chai Tea is a meticulously crafted blend that pays homage to the timeless traditions of Indian chai. Each cup offers an enchanting journey through the vibrant landscapes of India, bringing you an authentic chai experience right in your home. The product description, features, and benefits of Mystic Spice Premium Chai Tea are summarized in the table below:
</a:t>
            </a:r>
          </a:p>
        </p:txBody>
      </p:sp>
      <p:sp>
        <p:nvSpPr>
          <p:cNvPr id="4" name="Slide Number Placeholder 3"/>
          <p:cNvSpPr>
            <a:spLocks noGrp="1"/>
          </p:cNvSpPr>
          <p:nvPr>
            <p:ph type="sldNum" sz="quarter" idx="5"/>
          </p:nvPr>
        </p:nvSpPr>
        <p:spPr/>
        <p:txBody>
          <a:bodyPr/>
          <a:lstStyle/>
          <a:p>
            <a:fld id="{A90F2FBF-8C74-410C-A02E-82EED468CA5D}" type="slidenum">
              <a:rPr lang="en-US" smtClean="0"/>
              <a:t>4</a:t>
            </a:fld>
            <a:endParaRPr lang="en-US"/>
          </a:p>
        </p:txBody>
      </p:sp>
    </p:spTree>
    <p:extLst>
      <p:ext uri="{BB962C8B-B14F-4D97-AF65-F5344CB8AC3E}">
        <p14:creationId xmlns:p14="http://schemas.microsoft.com/office/powerpoint/2010/main" val="227543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5</a:t>
            </a:fld>
            <a:endParaRPr lang="en-US"/>
          </a:p>
        </p:txBody>
      </p:sp>
    </p:spTree>
    <p:extLst>
      <p:ext uri="{BB962C8B-B14F-4D97-AF65-F5344CB8AC3E}">
        <p14:creationId xmlns:p14="http://schemas.microsoft.com/office/powerpoint/2010/main" val="815601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undefined</a:t>
            </a:r>
          </a:p>
        </p:txBody>
      </p:sp>
      <p:sp>
        <p:nvSpPr>
          <p:cNvPr id="4" name="Slide Number Placeholder 3"/>
          <p:cNvSpPr>
            <a:spLocks noGrp="1"/>
          </p:cNvSpPr>
          <p:nvPr>
            <p:ph type="sldNum" sz="quarter" idx="5"/>
          </p:nvPr>
        </p:nvSpPr>
        <p:spPr/>
        <p:txBody>
          <a:bodyPr/>
          <a:lstStyle/>
          <a:p>
            <a:fld id="{A90F2FBF-8C74-410C-A02E-82EED468CA5D}" type="slidenum">
              <a:rPr lang="en-US" smtClean="0"/>
              <a:t>6</a:t>
            </a:fld>
            <a:endParaRPr lang="en-US"/>
          </a:p>
        </p:txBody>
      </p:sp>
    </p:spTree>
    <p:extLst>
      <p:ext uri="{BB962C8B-B14F-4D97-AF65-F5344CB8AC3E}">
        <p14:creationId xmlns:p14="http://schemas.microsoft.com/office/powerpoint/2010/main" val="62582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Latin American market offers a great opportunity for Chai tea, with a growing demand for healthy, natural, and exotic products. The global Chai tea market size was valued at USD 1.9 billion in 2019 and is expected to grow at a CAGR of 5.5% from 2020 to 2027, with Latin America being one of the fastest-growing regions. The main drivers for growth include increasing awareness, rising disposable income, and expanding distribution.
Original Content:
Market Trend and Demand
The Latin American market offers a great opportunity for Chai tea, as the region has a growing demand for healthy, natural, and exotic products. The region also has a strong tea culture, especially in countries like Argentina, Chile, and Uruguay, where mate is a popular drink. Chai tea can appeal to both tea lovers and coffee drinkers, as it offers a similar caffeine boost and a more complex flavor profile. Chai tea can also fit into the lifestyle and preferences of Latin American consumers, who enjoy socializing, sharing, and indulging in sweet treats.
According to a report by Grand View Research, the global Chai tea market size was valued at USD 1.9 billion in 2019 and is expected to grow at a compound annual growth rate (CAGR) of 5.5% from 2020 to 2027. The report also states that Latin America is one of the fastest-growing regions for Chai tea, with a CAGR of 6.2% from 2020 to 2027. The main drivers for the growth of Chai tea in Latin America are:
·         The increasing awareness and interest in the health benefits and cultural aspects of Chai tea
·         The rising disposable income and spending power of the middle-class consumers
·         The growing popularity of specialty and premium teas among the younger and urban segments
·         The expanding distribution and availability of Chai tea products in various channels, such as supermarkets, cafes, and online platforms
·         The emergence of new and innovative flavors and formats of Chai tea, such as ready-to-drink, instant, and organic varieties
</a:t>
            </a:r>
          </a:p>
        </p:txBody>
      </p:sp>
      <p:sp>
        <p:nvSpPr>
          <p:cNvPr id="4" name="Slide Number Placeholder 3"/>
          <p:cNvSpPr>
            <a:spLocks noGrp="1"/>
          </p:cNvSpPr>
          <p:nvPr>
            <p:ph type="sldNum" sz="quarter" idx="5"/>
          </p:nvPr>
        </p:nvSpPr>
        <p:spPr/>
        <p:txBody>
          <a:bodyPr/>
          <a:lstStyle/>
          <a:p>
            <a:fld id="{A90F2FBF-8C74-410C-A02E-82EED468CA5D}" type="slidenum">
              <a:rPr lang="en-US" smtClean="0"/>
              <a:t>7</a:t>
            </a:fld>
            <a:endParaRPr lang="en-US"/>
          </a:p>
        </p:txBody>
      </p:sp>
    </p:spTree>
    <p:extLst>
      <p:ext uri="{BB962C8B-B14F-4D97-AF65-F5344CB8AC3E}">
        <p14:creationId xmlns:p14="http://schemas.microsoft.com/office/powerpoint/2010/main" val="1658561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Tetley is a British tea company that is the market leader in Brazil. They offer a range of Chai tea products in various formats and are affordably priced. Their strengths are their brand recognition, quality, and variety, while their weaknesses are their lack of innovation and differentiation.
Original Content:
·         Tetley: Tetley is a British tea company that has a strong presence in Latin America, especially in Brazil, where it is the market leader. Tetley offers a range of Chai tea products, such as black, green, and herbal varieties, in tea bags, loose leaf, and ready-to-drink formats. Tetley's Chai tea products are priced affordably and are widely available in supermarkets, convenience stores, and online platforms. Tetley's strengths are its brand recognition, quality, and variety, while its weaknesses are its lack of innovation and differentiation.
</a:t>
            </a:r>
          </a:p>
        </p:txBody>
      </p:sp>
      <p:sp>
        <p:nvSpPr>
          <p:cNvPr id="4" name="Slide Number Placeholder 3"/>
          <p:cNvSpPr>
            <a:spLocks noGrp="1"/>
          </p:cNvSpPr>
          <p:nvPr>
            <p:ph type="sldNum" sz="quarter" idx="5"/>
          </p:nvPr>
        </p:nvSpPr>
        <p:spPr/>
        <p:txBody>
          <a:bodyPr/>
          <a:lstStyle/>
          <a:p>
            <a:fld id="{A90F2FBF-8C74-410C-A02E-82EED468CA5D}" type="slidenum">
              <a:rPr lang="en-US" smtClean="0"/>
              <a:t>8</a:t>
            </a:fld>
            <a:endParaRPr lang="en-US"/>
          </a:p>
        </p:txBody>
      </p:sp>
    </p:spTree>
    <p:extLst>
      <p:ext uri="{BB962C8B-B14F-4D97-AF65-F5344CB8AC3E}">
        <p14:creationId xmlns:p14="http://schemas.microsoft.com/office/powerpoint/2010/main" val="397438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Teavana is a US-based tea company owned by Starbucks, operating in several Latin American countries. They offer a premium and exclusive range of Chai tea products, such as Masala Chai, Rooibos Chai, and Chai Latte, in loose leaf and ready-to-drink formats. Their strengths are quality, innovation, and customer service, while their weaknesses are high price and limited distribution.
Original Content:
·         Teavana: Teavana is a US-based tea company that is owned by Starbucks and operates in several Latin American countries, such as Mexico, Colombia, and Peru. Teavana offers a premium and exclusive range of Chai tea products, such as Masala Chai, Rooibos Chai, and Chai Latte, in loose leaf and ready-to-drink formats. Teavana's Chai tea products are priced at a premium and are mainly available in Starbucks outlets, specialty stores, and online platforms. Teavana's strengths are its quality, innovation, and customer service, while its weaknesses are its high price and limited distribution.
</a:t>
            </a:r>
          </a:p>
        </p:txBody>
      </p:sp>
      <p:sp>
        <p:nvSpPr>
          <p:cNvPr id="4" name="Slide Number Placeholder 3"/>
          <p:cNvSpPr>
            <a:spLocks noGrp="1"/>
          </p:cNvSpPr>
          <p:nvPr>
            <p:ph type="sldNum" sz="quarter" idx="5"/>
          </p:nvPr>
        </p:nvSpPr>
        <p:spPr/>
        <p:txBody>
          <a:bodyPr/>
          <a:lstStyle/>
          <a:p>
            <a:fld id="{A90F2FBF-8C74-410C-A02E-82EED468CA5D}" type="slidenum">
              <a:rPr lang="en-US" smtClean="0"/>
              <a:t>9</a:t>
            </a:fld>
            <a:endParaRPr lang="en-US"/>
          </a:p>
        </p:txBody>
      </p:sp>
    </p:spTree>
    <p:extLst>
      <p:ext uri="{BB962C8B-B14F-4D97-AF65-F5344CB8AC3E}">
        <p14:creationId xmlns:p14="http://schemas.microsoft.com/office/powerpoint/2010/main" val="2924948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5/27/2024</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963554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5/27/2024</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4644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5/27/2024</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6960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5/27/2024</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8199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5/27/2024</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65489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5/27/2024</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05735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5/27/2024</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83737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5/27/2024</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18916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5/27/2024</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2227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5/27/2024</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51372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5/27/2024</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6273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5/27/2024</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8024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A9286AD2-18A9-4868-A4E3-7A2097A20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1"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518572-344E-D9BE-AB61-D8C997953D93}"/>
              </a:ext>
            </a:extLst>
          </p:cNvPr>
          <p:cNvSpPr>
            <a:spLocks noGrp="1"/>
          </p:cNvSpPr>
          <p:nvPr>
            <p:ph type="ctrTitle"/>
          </p:nvPr>
        </p:nvSpPr>
        <p:spPr>
          <a:xfrm>
            <a:off x="648929" y="639097"/>
            <a:ext cx="6253317" cy="3686015"/>
          </a:xfrm>
        </p:spPr>
        <p:txBody>
          <a:bodyPr>
            <a:normAutofit fontScale="90000"/>
          </a:bodyPr>
          <a:lstStyle/>
          <a:p>
            <a:r>
              <a:rPr lang="sv-SE" sz="5600" dirty="0"/>
              <a:t>Marknadsanalys-rapport för </a:t>
            </a:r>
            <a:r>
              <a:rPr lang="sv-SE" sz="5600" dirty="0" err="1"/>
              <a:t>Mystic</a:t>
            </a:r>
            <a:r>
              <a:rPr lang="sv-SE" sz="5600" dirty="0"/>
              <a:t> Spice Premium Chai Tea</a:t>
            </a:r>
            <a:endParaRPr lang="en-US" sz="5600" dirty="0"/>
          </a:p>
        </p:txBody>
      </p:sp>
      <p:cxnSp>
        <p:nvCxnSpPr>
          <p:cNvPr id="19" name="Straight Connector 18">
            <a:extLst>
              <a:ext uri="{FF2B5EF4-FFF2-40B4-BE49-F238E27FC236}">
                <a16:creationId xmlns:a16="http://schemas.microsoft.com/office/drawing/2014/main" id="{E7A7CD63-7EC3-44F3-95D0-595C4019FF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44179" y="4498925"/>
            <a:ext cx="5636107"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3" name="Picture 12" descr="Tea and dessert">
            <a:extLst>
              <a:ext uri="{FF2B5EF4-FFF2-40B4-BE49-F238E27FC236}">
                <a16:creationId xmlns:a16="http://schemas.microsoft.com/office/drawing/2014/main" id="{F0E27F3C-2BEE-7255-556D-FFC137811956}"/>
              </a:ext>
            </a:extLst>
          </p:cNvPr>
          <p:cNvPicPr>
            <a:picLocks noChangeAspect="1"/>
          </p:cNvPicPr>
          <p:nvPr/>
        </p:nvPicPr>
        <p:blipFill rotWithShape="1">
          <a:blip r:embed="rId3"/>
          <a:srcRect l="13082" r="18651" b="-1"/>
          <a:stretch/>
        </p:blipFill>
        <p:spPr>
          <a:xfrm>
            <a:off x="7556686" y="1"/>
            <a:ext cx="4635315" cy="6857999"/>
          </a:xfrm>
          <a:prstGeom prst="rect">
            <a:avLst/>
          </a:prstGeom>
        </p:spPr>
      </p:pic>
    </p:spTree>
    <p:extLst>
      <p:ext uri="{BB962C8B-B14F-4D97-AF65-F5344CB8AC3E}">
        <p14:creationId xmlns:p14="http://schemas.microsoft.com/office/powerpoint/2010/main" val="376226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2C63ECDC-7CCC-ED99-2D46-A5D07E8F7FCA}"/>
              </a:ext>
            </a:extLst>
          </p:cNvPr>
          <p:cNvSpPr>
            <a:spLocks noGrp="1"/>
          </p:cNvSpPr>
          <p:nvPr>
            <p:ph type="title"/>
          </p:nvPr>
        </p:nvSpPr>
        <p:spPr>
          <a:xfrm>
            <a:off x="389107" y="605896"/>
            <a:ext cx="3745572" cy="5646208"/>
          </a:xfrm>
        </p:spPr>
        <p:txBody>
          <a:bodyPr anchor="ctr">
            <a:normAutofit/>
          </a:bodyPr>
          <a:lstStyle/>
          <a:p>
            <a:r>
              <a:rPr lang="en-US" sz="4400" dirty="0" err="1">
                <a:solidFill>
                  <a:srgbClr val="FFFFFF"/>
                </a:solidFill>
              </a:rPr>
              <a:t>Konkurrens-analys</a:t>
            </a:r>
            <a:r>
              <a:rPr lang="en-US" sz="4400" dirty="0">
                <a:solidFill>
                  <a:srgbClr val="FFFFFF"/>
                </a:solidFill>
              </a:rPr>
              <a:t>: Davids </a:t>
            </a:r>
            <a:r>
              <a:rPr lang="en-US" sz="4400" dirty="0" err="1">
                <a:solidFill>
                  <a:srgbClr val="FFFFFF"/>
                </a:solidFill>
              </a:rPr>
              <a:t>te</a:t>
            </a:r>
            <a:endParaRPr lang="en-US" sz="4400" dirty="0">
              <a:solidFill>
                <a:srgbClr val="FFFFFF"/>
              </a:solidFill>
            </a:endParaRPr>
          </a:p>
        </p:txBody>
      </p:sp>
      <p:sp>
        <p:nvSpPr>
          <p:cNvPr id="3" name="Content Placeholder 2">
            <a:extLst>
              <a:ext uri="{FF2B5EF4-FFF2-40B4-BE49-F238E27FC236}">
                <a16:creationId xmlns:a16="http://schemas.microsoft.com/office/drawing/2014/main" id="{C10A8719-A744-F36F-41AE-EA6888E14168}"/>
              </a:ext>
            </a:extLst>
          </p:cNvPr>
          <p:cNvSpPr>
            <a:spLocks noGrp="1"/>
          </p:cNvSpPr>
          <p:nvPr>
            <p:ph idx="1"/>
          </p:nvPr>
        </p:nvSpPr>
        <p:spPr>
          <a:xfrm>
            <a:off x="5231958" y="605896"/>
            <a:ext cx="5923721" cy="5646208"/>
          </a:xfrm>
        </p:spPr>
        <p:txBody>
          <a:bodyPr anchor="ctr">
            <a:normAutofit/>
          </a:bodyPr>
          <a:lstStyle/>
          <a:p>
            <a:r>
              <a:rPr lang="en-US" dirty="0" err="1"/>
              <a:t>Kanadensiskt</a:t>
            </a:r>
            <a:r>
              <a:rPr lang="en-US" dirty="0"/>
              <a:t> </a:t>
            </a:r>
            <a:r>
              <a:rPr lang="en-US" dirty="0" err="1"/>
              <a:t>teföretag</a:t>
            </a:r>
            <a:r>
              <a:rPr lang="en-US" dirty="0"/>
              <a:t> med </a:t>
            </a:r>
            <a:r>
              <a:rPr lang="en-US" dirty="0" err="1"/>
              <a:t>närvaro</a:t>
            </a:r>
            <a:r>
              <a:rPr lang="en-US" dirty="0"/>
              <a:t> </a:t>
            </a:r>
            <a:r>
              <a:rPr lang="en-US" dirty="0" err="1"/>
              <a:t>i</a:t>
            </a:r>
            <a:r>
              <a:rPr lang="en-US" dirty="0"/>
              <a:t> </a:t>
            </a:r>
            <a:r>
              <a:rPr lang="en-US" dirty="0" err="1"/>
              <a:t>Latinamerika</a:t>
            </a:r>
            <a:r>
              <a:rPr lang="en-US" dirty="0"/>
              <a:t>
Finns </a:t>
            </a:r>
            <a:r>
              <a:rPr lang="en-US" dirty="0" err="1"/>
              <a:t>i</a:t>
            </a:r>
            <a:r>
              <a:rPr lang="en-US" dirty="0"/>
              <a:t> </a:t>
            </a:r>
            <a:r>
              <a:rPr lang="en-US" dirty="0" err="1"/>
              <a:t>länder</a:t>
            </a:r>
            <a:r>
              <a:rPr lang="en-US" dirty="0"/>
              <a:t> </a:t>
            </a:r>
            <a:r>
              <a:rPr lang="en-US" dirty="0" err="1"/>
              <a:t>som</a:t>
            </a:r>
            <a:r>
              <a:rPr lang="en-US" dirty="0"/>
              <a:t> Chile </a:t>
            </a:r>
            <a:r>
              <a:rPr lang="en-US" dirty="0" err="1"/>
              <a:t>och</a:t>
            </a:r>
            <a:r>
              <a:rPr lang="en-US" dirty="0"/>
              <a:t> Costa Rica
</a:t>
            </a:r>
            <a:r>
              <a:rPr lang="en-US" dirty="0" err="1"/>
              <a:t>Erbjuder</a:t>
            </a:r>
            <a:r>
              <a:rPr lang="en-US" dirty="0"/>
              <a:t> </a:t>
            </a:r>
            <a:r>
              <a:rPr lang="en-US" dirty="0" err="1"/>
              <a:t>ett</a:t>
            </a:r>
            <a:r>
              <a:rPr lang="en-US" dirty="0"/>
              <a:t> </a:t>
            </a:r>
            <a:r>
              <a:rPr lang="en-US" dirty="0" err="1"/>
              <a:t>varierat</a:t>
            </a:r>
            <a:r>
              <a:rPr lang="en-US" dirty="0"/>
              <a:t> </a:t>
            </a:r>
            <a:r>
              <a:rPr lang="en-US" dirty="0" err="1"/>
              <a:t>och</a:t>
            </a:r>
            <a:r>
              <a:rPr lang="en-US" dirty="0"/>
              <a:t> </a:t>
            </a:r>
            <a:r>
              <a:rPr lang="en-US" dirty="0" err="1"/>
              <a:t>kreativt</a:t>
            </a:r>
            <a:r>
              <a:rPr lang="en-US" dirty="0"/>
              <a:t> </a:t>
            </a:r>
            <a:r>
              <a:rPr lang="en-US" dirty="0" err="1"/>
              <a:t>utbud</a:t>
            </a:r>
            <a:r>
              <a:rPr lang="en-US" dirty="0"/>
              <a:t> av Chai-</a:t>
            </a:r>
            <a:r>
              <a:rPr lang="en-US" dirty="0" err="1"/>
              <a:t>teprodukter</a:t>
            </a:r>
            <a:r>
              <a:rPr lang="en-US" dirty="0"/>
              <a:t>
</a:t>
            </a:r>
            <a:r>
              <a:rPr lang="en-US" dirty="0" err="1"/>
              <a:t>Smakerna</a:t>
            </a:r>
            <a:r>
              <a:rPr lang="en-US" dirty="0"/>
              <a:t> </a:t>
            </a:r>
            <a:r>
              <a:rPr lang="en-US" dirty="0" err="1"/>
              <a:t>inkluderar</a:t>
            </a:r>
            <a:r>
              <a:rPr lang="en-US" dirty="0"/>
              <a:t> Pumpkin Chai, Chocolate Chai </a:t>
            </a:r>
            <a:r>
              <a:rPr lang="en-US" dirty="0" err="1"/>
              <a:t>och</a:t>
            </a:r>
            <a:r>
              <a:rPr lang="en-US" dirty="0"/>
              <a:t> </a:t>
            </a:r>
            <a:r>
              <a:rPr lang="en-US" dirty="0" err="1"/>
              <a:t>Gurkmeja</a:t>
            </a:r>
            <a:r>
              <a:rPr lang="en-US" dirty="0"/>
              <a:t> Chai
Finns </a:t>
            </a:r>
            <a:r>
              <a:rPr lang="en-US" dirty="0" err="1"/>
              <a:t>i</a:t>
            </a:r>
            <a:r>
              <a:rPr lang="en-US" dirty="0"/>
              <a:t> </a:t>
            </a:r>
            <a:r>
              <a:rPr lang="en-US" dirty="0" err="1"/>
              <a:t>lösblads</a:t>
            </a:r>
            <a:r>
              <a:rPr lang="en-US" dirty="0"/>
              <a:t>- </a:t>
            </a:r>
            <a:r>
              <a:rPr lang="en-US" dirty="0" err="1"/>
              <a:t>och</a:t>
            </a:r>
            <a:r>
              <a:rPr lang="en-US" dirty="0"/>
              <a:t> </a:t>
            </a:r>
            <a:r>
              <a:rPr lang="en-US" dirty="0" err="1"/>
              <a:t>påsformat</a:t>
            </a:r>
            <a:r>
              <a:rPr lang="en-US" dirty="0"/>
              <a:t>
</a:t>
            </a:r>
            <a:r>
              <a:rPr lang="en-US" dirty="0" err="1"/>
              <a:t>Måttligt</a:t>
            </a:r>
            <a:r>
              <a:rPr lang="en-US" dirty="0"/>
              <a:t> </a:t>
            </a:r>
            <a:r>
              <a:rPr lang="en-US" dirty="0" err="1"/>
              <a:t>prissatt</a:t>
            </a:r>
            <a:r>
              <a:rPr lang="en-US" dirty="0"/>
              <a:t> </a:t>
            </a:r>
            <a:r>
              <a:rPr lang="en-US" dirty="0" err="1"/>
              <a:t>och</a:t>
            </a:r>
            <a:r>
              <a:rPr lang="en-US" dirty="0"/>
              <a:t> </a:t>
            </a:r>
            <a:r>
              <a:rPr lang="en-US" dirty="0" err="1"/>
              <a:t>tillgänglig</a:t>
            </a:r>
            <a:r>
              <a:rPr lang="en-US" dirty="0"/>
              <a:t> </a:t>
            </a:r>
            <a:r>
              <a:rPr lang="en-US" dirty="0" err="1"/>
              <a:t>i</a:t>
            </a:r>
            <a:r>
              <a:rPr lang="en-US" dirty="0"/>
              <a:t> </a:t>
            </a:r>
            <a:r>
              <a:rPr lang="en-US" dirty="0" err="1"/>
              <a:t>egna</a:t>
            </a:r>
            <a:r>
              <a:rPr lang="en-US" dirty="0"/>
              <a:t> </a:t>
            </a:r>
            <a:r>
              <a:rPr lang="en-US" dirty="0" err="1"/>
              <a:t>butiker</a:t>
            </a:r>
            <a:r>
              <a:rPr lang="en-US" dirty="0"/>
              <a:t>, online </a:t>
            </a:r>
            <a:r>
              <a:rPr lang="en-US" dirty="0" err="1"/>
              <a:t>och</a:t>
            </a:r>
            <a:r>
              <a:rPr lang="en-US" dirty="0"/>
              <a:t> </a:t>
            </a:r>
            <a:r>
              <a:rPr lang="en-US" dirty="0" err="1"/>
              <a:t>specialbutiker</a:t>
            </a:r>
            <a:r>
              <a:rPr lang="en-US" dirty="0"/>
              <a:t>
</a:t>
            </a:r>
            <a:r>
              <a:rPr lang="en-US" dirty="0" err="1"/>
              <a:t>Styrkor</a:t>
            </a:r>
            <a:r>
              <a:rPr lang="en-US" dirty="0"/>
              <a:t>: variation, </a:t>
            </a:r>
            <a:r>
              <a:rPr lang="en-US" dirty="0" err="1"/>
              <a:t>smak</a:t>
            </a:r>
            <a:r>
              <a:rPr lang="en-US" dirty="0"/>
              <a:t> </a:t>
            </a:r>
            <a:r>
              <a:rPr lang="en-US" dirty="0" err="1"/>
              <a:t>och</a:t>
            </a:r>
            <a:r>
              <a:rPr lang="en-US" dirty="0"/>
              <a:t> </a:t>
            </a:r>
            <a:r>
              <a:rPr lang="en-US" dirty="0" err="1"/>
              <a:t>förpackning</a:t>
            </a:r>
            <a:r>
              <a:rPr lang="en-US" dirty="0"/>
              <a:t>
</a:t>
            </a:r>
            <a:r>
              <a:rPr lang="en-US" dirty="0" err="1"/>
              <a:t>Svagheter</a:t>
            </a:r>
            <a:r>
              <a:rPr lang="en-US" dirty="0"/>
              <a:t>: </a:t>
            </a:r>
            <a:r>
              <a:rPr lang="en-US" dirty="0" err="1"/>
              <a:t>begränsad</a:t>
            </a:r>
            <a:r>
              <a:rPr lang="en-US" dirty="0"/>
              <a:t> distribution </a:t>
            </a:r>
            <a:r>
              <a:rPr lang="en-US" dirty="0" err="1"/>
              <a:t>och</a:t>
            </a:r>
            <a:r>
              <a:rPr lang="en-US" dirty="0"/>
              <a:t> </a:t>
            </a:r>
            <a:r>
              <a:rPr lang="en-US" dirty="0" err="1"/>
              <a:t>varumärkeskännedom</a:t>
            </a:r>
            <a:endParaRPr lang="en-US" sz="1900" dirty="0"/>
          </a:p>
        </p:txBody>
      </p:sp>
      <p:sp>
        <p:nvSpPr>
          <p:cNvPr id="12" name="Rectangle 11">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721110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293FA5-A6FB-46D5-6BFA-2E60B2264C18}"/>
              </a:ext>
            </a:extLst>
          </p:cNvPr>
          <p:cNvSpPr>
            <a:spLocks noGrp="1"/>
          </p:cNvSpPr>
          <p:nvPr>
            <p:ph type="title"/>
          </p:nvPr>
        </p:nvSpPr>
        <p:spPr>
          <a:xfrm>
            <a:off x="5172074" y="286603"/>
            <a:ext cx="5983605" cy="1450757"/>
          </a:xfrm>
        </p:spPr>
        <p:txBody>
          <a:bodyPr vert="horz" lIns="91440" tIns="45720" rIns="91440" bIns="45720" rtlCol="0" anchor="b">
            <a:normAutofit/>
          </a:bodyPr>
          <a:lstStyle/>
          <a:p>
            <a:r>
              <a:rPr lang="en-US" dirty="0" err="1"/>
              <a:t>Konkurrensanalys</a:t>
            </a:r>
            <a:r>
              <a:rPr lang="en-US" dirty="0"/>
              <a:t>: </a:t>
            </a:r>
            <a:r>
              <a:rPr lang="en-US" dirty="0" err="1"/>
              <a:t>Lokala</a:t>
            </a:r>
            <a:r>
              <a:rPr lang="en-US" dirty="0"/>
              <a:t> </a:t>
            </a:r>
            <a:r>
              <a:rPr lang="en-US" dirty="0" err="1"/>
              <a:t>varumärken</a:t>
            </a:r>
            <a:endParaRPr lang="en-US" dirty="0"/>
          </a:p>
        </p:txBody>
      </p:sp>
      <p:pic>
        <p:nvPicPr>
          <p:cNvPr id="5" name="Content Placeholder 4" descr="yerba mate">
            <a:extLst>
              <a:ext uri="{FF2B5EF4-FFF2-40B4-BE49-F238E27FC236}">
                <a16:creationId xmlns:a16="http://schemas.microsoft.com/office/drawing/2014/main" id="{3EAEE481-7BDF-4C37-B754-E2AB17F929D5}"/>
              </a:ext>
            </a:extLst>
          </p:cNvPr>
          <p:cNvPicPr>
            <a:picLocks noGrp="1" noChangeAspect="1"/>
          </p:cNvPicPr>
          <p:nvPr>
            <p:ph sz="half" idx="1"/>
          </p:nvPr>
        </p:nvPicPr>
        <p:blipFill rotWithShape="1">
          <a:blip r:embed="rId3"/>
          <a:srcRect l="4776" r="49607"/>
          <a:stretch/>
        </p:blipFill>
        <p:spPr>
          <a:xfrm>
            <a:off x="20" y="10"/>
            <a:ext cx="4580077" cy="6400784"/>
          </a:xfrm>
          <a:prstGeom prst="rect">
            <a:avLst/>
          </a:prstGeom>
        </p:spPr>
      </p:pic>
      <p:cxnSp>
        <p:nvCxnSpPr>
          <p:cNvPr id="16"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02FA0ECA-E08B-DC15-7688-36795B2DACD5}"/>
              </a:ext>
            </a:extLst>
          </p:cNvPr>
          <p:cNvSpPr>
            <a:spLocks noGrp="1"/>
          </p:cNvSpPr>
          <p:nvPr>
            <p:ph sz="half" idx="2"/>
          </p:nvPr>
        </p:nvSpPr>
        <p:spPr>
          <a:xfrm>
            <a:off x="5172074" y="2108201"/>
            <a:ext cx="5983606" cy="3760891"/>
          </a:xfrm>
        </p:spPr>
        <p:txBody>
          <a:bodyPr vert="horz" lIns="0" tIns="45720" rIns="0" bIns="45720" rtlCol="0">
            <a:normAutofit/>
          </a:bodyPr>
          <a:lstStyle/>
          <a:p>
            <a:pPr>
              <a:lnSpc>
                <a:spcPct val="100000"/>
              </a:lnSpc>
            </a:pPr>
            <a:r>
              <a:rPr lang="sv-SE" dirty="0"/>
              <a:t>Lokala varumärken: Mate </a:t>
            </a:r>
            <a:r>
              <a:rPr lang="sv-SE" dirty="0" err="1"/>
              <a:t>Factor</a:t>
            </a:r>
            <a:r>
              <a:rPr lang="sv-SE" dirty="0"/>
              <a:t>, Chai Mate och Chai Brasil</a:t>
            </a:r>
            <a:endParaRPr lang="en-US" dirty="0"/>
          </a:p>
          <a:p>
            <a:pPr lvl="1">
              <a:lnSpc>
                <a:spcPct val="100000"/>
              </a:lnSpc>
            </a:pPr>
            <a:r>
              <a:rPr lang="sv-SE" dirty="0"/>
              <a:t>Tillgodose lokala smaker och preferenser
Blandat med lokala ingredienser som mate, </a:t>
            </a:r>
            <a:r>
              <a:rPr lang="sv-SE" dirty="0" err="1"/>
              <a:t>guarana</a:t>
            </a:r>
            <a:r>
              <a:rPr lang="sv-SE" dirty="0"/>
              <a:t> och </a:t>
            </a:r>
            <a:r>
              <a:rPr lang="sv-SE" dirty="0" err="1"/>
              <a:t>acai</a:t>
            </a:r>
            <a:r>
              <a:rPr lang="sv-SE" dirty="0"/>
              <a:t>
Konkurrenskraftigt prissatt och tillgängligt i olika kanaler
Styrkor: prisvärdhet, tillgänglighet och anpassningsförmåga
Svagheter: kvalitet, konsekvens och innovation</a:t>
            </a:r>
            <a:endParaRPr lang="en-US" dirty="0"/>
          </a:p>
        </p:txBody>
      </p:sp>
      <p:sp>
        <p:nvSpPr>
          <p:cNvPr id="18" name="Rectangle 17">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98494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E1FF1-616A-899D-AF11-5D2A14615DA6}"/>
              </a:ext>
            </a:extLst>
          </p:cNvPr>
          <p:cNvSpPr>
            <a:spLocks noGrp="1"/>
          </p:cNvSpPr>
          <p:nvPr>
            <p:ph type="title"/>
          </p:nvPr>
        </p:nvSpPr>
        <p:spPr>
          <a:xfrm>
            <a:off x="1097280" y="286603"/>
            <a:ext cx="10058400" cy="1450757"/>
          </a:xfrm>
        </p:spPr>
        <p:txBody>
          <a:bodyPr>
            <a:normAutofit/>
          </a:bodyPr>
          <a:lstStyle/>
          <a:p>
            <a:r>
              <a:rPr lang="sv-SE" dirty="0"/>
              <a:t>Marknadsandel för chai-te i Latinamerika</a:t>
            </a:r>
            <a:endParaRPr lang="en-US" dirty="0"/>
          </a:p>
        </p:txBody>
      </p:sp>
      <p:cxnSp>
        <p:nvCxnSpPr>
          <p:cNvPr id="12" name="Straight Connector 11">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5" name="Content Placeholder 4">
            <a:extLst>
              <a:ext uri="{FF2B5EF4-FFF2-40B4-BE49-F238E27FC236}">
                <a16:creationId xmlns:a16="http://schemas.microsoft.com/office/drawing/2014/main" id="{F462D745-E8C7-4D7E-849E-9D830AB2696C}"/>
              </a:ext>
            </a:extLst>
          </p:cNvPr>
          <p:cNvGraphicFramePr>
            <a:graphicFrameLocks noGrp="1"/>
          </p:cNvGraphicFramePr>
          <p:nvPr>
            <p:ph idx="1"/>
            <p:extLst>
              <p:ext uri="{D42A27DB-BD31-4B8C-83A1-F6EECF244321}">
                <p14:modId xmlns:p14="http://schemas.microsoft.com/office/powerpoint/2010/main" val="3705698127"/>
              </p:ext>
            </p:extLst>
          </p:nvPr>
        </p:nvGraphicFramePr>
        <p:xfrm>
          <a:off x="1480155" y="2098515"/>
          <a:ext cx="9292018" cy="4149030"/>
        </p:xfrm>
        <a:graphic>
          <a:graphicData uri="http://schemas.openxmlformats.org/drawingml/2006/table">
            <a:tbl>
              <a:tblPr firstRow="1" bandRow="1">
                <a:tableStyleId>{5C22544A-7EE6-4342-B048-85BDC9FD1C3A}</a:tableStyleId>
              </a:tblPr>
              <a:tblGrid>
                <a:gridCol w="2697239">
                  <a:extLst>
                    <a:ext uri="{9D8B030D-6E8A-4147-A177-3AD203B41FA5}">
                      <a16:colId xmlns:a16="http://schemas.microsoft.com/office/drawing/2014/main" val="1933441995"/>
                    </a:ext>
                  </a:extLst>
                </a:gridCol>
                <a:gridCol w="3438853">
                  <a:extLst>
                    <a:ext uri="{9D8B030D-6E8A-4147-A177-3AD203B41FA5}">
                      <a16:colId xmlns:a16="http://schemas.microsoft.com/office/drawing/2014/main" val="547136460"/>
                    </a:ext>
                  </a:extLst>
                </a:gridCol>
                <a:gridCol w="3155926">
                  <a:extLst>
                    <a:ext uri="{9D8B030D-6E8A-4147-A177-3AD203B41FA5}">
                      <a16:colId xmlns:a16="http://schemas.microsoft.com/office/drawing/2014/main" val="2377817907"/>
                    </a:ext>
                  </a:extLst>
                </a:gridCol>
              </a:tblGrid>
              <a:tr h="757216">
                <a:tc>
                  <a:txBody>
                    <a:bodyPr/>
                    <a:lstStyle/>
                    <a:p>
                      <a:pPr>
                        <a:spcAft>
                          <a:spcPts val="0"/>
                        </a:spcAft>
                      </a:pPr>
                      <a:r>
                        <a:rPr lang="en-US" sz="3000" dirty="0" err="1">
                          <a:effectLst/>
                        </a:rPr>
                        <a:t>Märke</a:t>
                      </a:r>
                      <a:endParaRPr lang="en-US" sz="4900" dirty="0">
                        <a:effectLst/>
                      </a:endParaRPr>
                    </a:p>
                  </a:txBody>
                  <a:tcPr marL="102883" marR="102883" marT="102883" marB="102883"/>
                </a:tc>
                <a:tc>
                  <a:txBody>
                    <a:bodyPr/>
                    <a:lstStyle/>
                    <a:p>
                      <a:pPr>
                        <a:spcAft>
                          <a:spcPts val="0"/>
                        </a:spcAft>
                      </a:pPr>
                      <a:r>
                        <a:rPr lang="en-US" sz="3000" dirty="0" err="1">
                          <a:effectLst/>
                        </a:rPr>
                        <a:t>Marknadsandel</a:t>
                      </a:r>
                      <a:r>
                        <a:rPr lang="en-US" sz="3000" dirty="0">
                          <a:effectLst/>
                        </a:rPr>
                        <a:t> (%)</a:t>
                      </a:r>
                      <a:endParaRPr lang="en-US" sz="4900" dirty="0">
                        <a:effectLst/>
                      </a:endParaRPr>
                    </a:p>
                  </a:txBody>
                  <a:tcPr marL="102883" marR="102883" marT="102883" marB="102883"/>
                </a:tc>
                <a:tc>
                  <a:txBody>
                    <a:bodyPr/>
                    <a:lstStyle/>
                    <a:p>
                      <a:pPr>
                        <a:spcAft>
                          <a:spcPts val="0"/>
                        </a:spcAft>
                      </a:pPr>
                      <a:r>
                        <a:rPr lang="en-US" sz="3000" dirty="0">
                          <a:effectLst/>
                        </a:rPr>
                        <a:t>Strategi för </a:t>
                      </a:r>
                      <a:r>
                        <a:rPr lang="en-US" sz="3000" dirty="0" err="1">
                          <a:effectLst/>
                        </a:rPr>
                        <a:t>prissättning</a:t>
                      </a:r>
                      <a:endParaRPr lang="en-US" sz="4900" dirty="0">
                        <a:effectLst/>
                      </a:endParaRPr>
                    </a:p>
                  </a:txBody>
                  <a:tcPr marL="102883" marR="102883" marT="102883" marB="102883"/>
                </a:tc>
                <a:extLst>
                  <a:ext uri="{0D108BD9-81ED-4DB2-BD59-A6C34878D82A}">
                    <a16:rowId xmlns:a16="http://schemas.microsoft.com/office/drawing/2014/main" val="1747243556"/>
                  </a:ext>
                </a:extLst>
              </a:tr>
              <a:tr h="757216">
                <a:tc>
                  <a:txBody>
                    <a:bodyPr/>
                    <a:lstStyle/>
                    <a:p>
                      <a:pPr>
                        <a:spcAft>
                          <a:spcPts val="0"/>
                        </a:spcAft>
                      </a:pPr>
                      <a:r>
                        <a:rPr lang="en-US" sz="3000">
                          <a:effectLst/>
                        </a:rPr>
                        <a:t>Tetley</a:t>
                      </a:r>
                      <a:endParaRPr lang="en-US" sz="4900">
                        <a:effectLst/>
                      </a:endParaRPr>
                    </a:p>
                  </a:txBody>
                  <a:tcPr marL="102883" marR="102883" marT="102883" marB="102883"/>
                </a:tc>
                <a:tc>
                  <a:txBody>
                    <a:bodyPr/>
                    <a:lstStyle/>
                    <a:p>
                      <a:pPr>
                        <a:spcAft>
                          <a:spcPts val="0"/>
                        </a:spcAft>
                      </a:pPr>
                      <a:r>
                        <a:rPr lang="en-US" sz="3000">
                          <a:effectLst/>
                        </a:rPr>
                        <a:t>25</a:t>
                      </a:r>
                      <a:endParaRPr lang="en-US" sz="4900">
                        <a:effectLst/>
                      </a:endParaRPr>
                    </a:p>
                  </a:txBody>
                  <a:tcPr marL="102883" marR="102883" marT="102883" marB="102883"/>
                </a:tc>
                <a:tc>
                  <a:txBody>
                    <a:bodyPr/>
                    <a:lstStyle/>
                    <a:p>
                      <a:pPr>
                        <a:spcAft>
                          <a:spcPts val="0"/>
                        </a:spcAft>
                      </a:pPr>
                      <a:r>
                        <a:rPr lang="en-US" sz="3000" dirty="0" err="1">
                          <a:effectLst/>
                        </a:rPr>
                        <a:t>Låg</a:t>
                      </a:r>
                      <a:r>
                        <a:rPr lang="en-US" sz="3000" dirty="0">
                          <a:effectLst/>
                        </a:rPr>
                        <a:t> </a:t>
                      </a:r>
                      <a:r>
                        <a:rPr lang="en-US" sz="3000" dirty="0" err="1">
                          <a:effectLst/>
                        </a:rPr>
                        <a:t>kostnad</a:t>
                      </a:r>
                      <a:endParaRPr lang="en-US" sz="4900" dirty="0">
                        <a:effectLst/>
                      </a:endParaRPr>
                    </a:p>
                  </a:txBody>
                  <a:tcPr marL="102883" marR="102883" marT="102883" marB="102883"/>
                </a:tc>
                <a:extLst>
                  <a:ext uri="{0D108BD9-81ED-4DB2-BD59-A6C34878D82A}">
                    <a16:rowId xmlns:a16="http://schemas.microsoft.com/office/drawing/2014/main" val="1665043279"/>
                  </a:ext>
                </a:extLst>
              </a:tr>
              <a:tr h="757216">
                <a:tc>
                  <a:txBody>
                    <a:bodyPr/>
                    <a:lstStyle/>
                    <a:p>
                      <a:pPr>
                        <a:spcAft>
                          <a:spcPts val="0"/>
                        </a:spcAft>
                      </a:pPr>
                      <a:r>
                        <a:rPr lang="en-US" sz="3000">
                          <a:effectLst/>
                        </a:rPr>
                        <a:t>Teavana</a:t>
                      </a:r>
                      <a:endParaRPr lang="en-US" sz="4900">
                        <a:effectLst/>
                      </a:endParaRPr>
                    </a:p>
                  </a:txBody>
                  <a:tcPr marL="102883" marR="102883" marT="102883" marB="102883"/>
                </a:tc>
                <a:tc>
                  <a:txBody>
                    <a:bodyPr/>
                    <a:lstStyle/>
                    <a:p>
                      <a:pPr>
                        <a:spcAft>
                          <a:spcPts val="0"/>
                        </a:spcAft>
                      </a:pPr>
                      <a:r>
                        <a:rPr lang="en-US" sz="3000">
                          <a:effectLst/>
                        </a:rPr>
                        <a:t>15</a:t>
                      </a:r>
                      <a:endParaRPr lang="en-US" sz="4900">
                        <a:effectLst/>
                      </a:endParaRPr>
                    </a:p>
                  </a:txBody>
                  <a:tcPr marL="102883" marR="102883" marT="102883" marB="102883"/>
                </a:tc>
                <a:tc>
                  <a:txBody>
                    <a:bodyPr/>
                    <a:lstStyle/>
                    <a:p>
                      <a:pPr>
                        <a:spcAft>
                          <a:spcPts val="0"/>
                        </a:spcAft>
                      </a:pPr>
                      <a:r>
                        <a:rPr lang="en-US" sz="3000" dirty="0">
                          <a:effectLst/>
                        </a:rPr>
                        <a:t>Premium</a:t>
                      </a:r>
                      <a:endParaRPr lang="en-US" sz="4900" dirty="0">
                        <a:effectLst/>
                      </a:endParaRPr>
                    </a:p>
                  </a:txBody>
                  <a:tcPr marL="102883" marR="102883" marT="102883" marB="102883"/>
                </a:tc>
                <a:extLst>
                  <a:ext uri="{0D108BD9-81ED-4DB2-BD59-A6C34878D82A}">
                    <a16:rowId xmlns:a16="http://schemas.microsoft.com/office/drawing/2014/main" val="1344697842"/>
                  </a:ext>
                </a:extLst>
              </a:tr>
              <a:tr h="757216">
                <a:tc>
                  <a:txBody>
                    <a:bodyPr/>
                    <a:lstStyle/>
                    <a:p>
                      <a:pPr>
                        <a:spcAft>
                          <a:spcPts val="0"/>
                        </a:spcAft>
                      </a:pPr>
                      <a:r>
                        <a:rPr lang="en-US" sz="3000">
                          <a:effectLst/>
                        </a:rPr>
                        <a:t>David's Tea</a:t>
                      </a:r>
                      <a:endParaRPr lang="en-US" sz="4900">
                        <a:effectLst/>
                      </a:endParaRPr>
                    </a:p>
                  </a:txBody>
                  <a:tcPr marL="102883" marR="102883" marT="102883" marB="102883"/>
                </a:tc>
                <a:tc>
                  <a:txBody>
                    <a:bodyPr/>
                    <a:lstStyle/>
                    <a:p>
                      <a:pPr>
                        <a:spcAft>
                          <a:spcPts val="0"/>
                        </a:spcAft>
                      </a:pPr>
                      <a:r>
                        <a:rPr lang="en-US" sz="3000">
                          <a:effectLst/>
                        </a:rPr>
                        <a:t>10</a:t>
                      </a:r>
                      <a:endParaRPr lang="en-US" sz="4900">
                        <a:effectLst/>
                      </a:endParaRPr>
                    </a:p>
                  </a:txBody>
                  <a:tcPr marL="102883" marR="102883" marT="102883" marB="102883"/>
                </a:tc>
                <a:tc>
                  <a:txBody>
                    <a:bodyPr/>
                    <a:lstStyle/>
                    <a:p>
                      <a:pPr>
                        <a:spcAft>
                          <a:spcPts val="0"/>
                        </a:spcAft>
                      </a:pPr>
                      <a:r>
                        <a:rPr lang="en-US" sz="3000" dirty="0" err="1">
                          <a:effectLst/>
                        </a:rPr>
                        <a:t>Moderat</a:t>
                      </a:r>
                      <a:endParaRPr lang="en-US" sz="4900" dirty="0">
                        <a:effectLst/>
                      </a:endParaRPr>
                    </a:p>
                  </a:txBody>
                  <a:tcPr marL="102883" marR="102883" marT="102883" marB="102883"/>
                </a:tc>
                <a:extLst>
                  <a:ext uri="{0D108BD9-81ED-4DB2-BD59-A6C34878D82A}">
                    <a16:rowId xmlns:a16="http://schemas.microsoft.com/office/drawing/2014/main" val="2801472249"/>
                  </a:ext>
                </a:extLst>
              </a:tr>
              <a:tr h="757216">
                <a:tc>
                  <a:txBody>
                    <a:bodyPr/>
                    <a:lstStyle/>
                    <a:p>
                      <a:pPr>
                        <a:spcAft>
                          <a:spcPts val="0"/>
                        </a:spcAft>
                      </a:pPr>
                      <a:r>
                        <a:rPr lang="en-US" sz="3000">
                          <a:effectLst/>
                        </a:rPr>
                        <a:t>Local Brands</a:t>
                      </a:r>
                      <a:endParaRPr lang="en-US" sz="4900">
                        <a:effectLst/>
                      </a:endParaRPr>
                    </a:p>
                  </a:txBody>
                  <a:tcPr marL="102883" marR="102883" marT="102883" marB="102883"/>
                </a:tc>
                <a:tc>
                  <a:txBody>
                    <a:bodyPr/>
                    <a:lstStyle/>
                    <a:p>
                      <a:pPr>
                        <a:spcAft>
                          <a:spcPts val="0"/>
                        </a:spcAft>
                      </a:pPr>
                      <a:r>
                        <a:rPr lang="en-US" sz="3000">
                          <a:effectLst/>
                        </a:rPr>
                        <a:t>50</a:t>
                      </a:r>
                      <a:endParaRPr lang="en-US" sz="4900">
                        <a:effectLst/>
                      </a:endParaRPr>
                    </a:p>
                  </a:txBody>
                  <a:tcPr marL="102883" marR="102883" marT="102883" marB="102883"/>
                </a:tc>
                <a:tc>
                  <a:txBody>
                    <a:bodyPr/>
                    <a:lstStyle/>
                    <a:p>
                      <a:pPr>
                        <a:spcAft>
                          <a:spcPts val="0"/>
                        </a:spcAft>
                      </a:pPr>
                      <a:r>
                        <a:rPr lang="en-US" sz="3000" dirty="0" err="1">
                          <a:effectLst/>
                        </a:rPr>
                        <a:t>Konkurrenskraftig</a:t>
                      </a:r>
                      <a:endParaRPr lang="en-US" sz="4900" dirty="0">
                        <a:effectLst/>
                      </a:endParaRPr>
                    </a:p>
                  </a:txBody>
                  <a:tcPr marL="102883" marR="102883" marT="102883" marB="102883"/>
                </a:tc>
                <a:extLst>
                  <a:ext uri="{0D108BD9-81ED-4DB2-BD59-A6C34878D82A}">
                    <a16:rowId xmlns:a16="http://schemas.microsoft.com/office/drawing/2014/main" val="202521921"/>
                  </a:ext>
                </a:extLst>
              </a:tr>
            </a:tbl>
          </a:graphicData>
        </a:graphic>
      </p:graphicFrame>
    </p:spTree>
    <p:extLst>
      <p:ext uri="{BB962C8B-B14F-4D97-AF65-F5344CB8AC3E}">
        <p14:creationId xmlns:p14="http://schemas.microsoft.com/office/powerpoint/2010/main" val="2571634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DCB4AB8-98D7-992E-B8BA-AC48FEE8EFB3}"/>
              </a:ext>
            </a:extLst>
          </p:cNvPr>
          <p:cNvSpPr>
            <a:spLocks noGrp="1"/>
          </p:cNvSpPr>
          <p:nvPr>
            <p:ph type="title"/>
          </p:nvPr>
        </p:nvSpPr>
        <p:spPr>
          <a:xfrm>
            <a:off x="492369" y="605896"/>
            <a:ext cx="3642309" cy="5646208"/>
          </a:xfrm>
        </p:spPr>
        <p:txBody>
          <a:bodyPr anchor="ctr">
            <a:normAutofit/>
          </a:bodyPr>
          <a:lstStyle/>
          <a:p>
            <a:r>
              <a:rPr lang="en-US" sz="4400" dirty="0" err="1">
                <a:solidFill>
                  <a:srgbClr val="FFFFFF"/>
                </a:solidFill>
              </a:rPr>
              <a:t>Distributionskanaler</a:t>
            </a:r>
            <a:r>
              <a:rPr lang="en-US" sz="4400" dirty="0">
                <a:solidFill>
                  <a:srgbClr val="FFFFFF"/>
                </a:solidFill>
              </a:rPr>
              <a:t>: </a:t>
            </a:r>
            <a:r>
              <a:rPr lang="en-US" sz="4400" dirty="0" err="1">
                <a:solidFill>
                  <a:srgbClr val="FFFFFF"/>
                </a:solidFill>
              </a:rPr>
              <a:t>Återförsäljare</a:t>
            </a:r>
            <a:endParaRPr lang="en-US" sz="4400" dirty="0">
              <a:solidFill>
                <a:srgbClr val="FFFFFF"/>
              </a:solidFill>
            </a:endParaRPr>
          </a:p>
        </p:txBody>
      </p:sp>
      <p:sp>
        <p:nvSpPr>
          <p:cNvPr id="3" name="Content Placeholder 2">
            <a:extLst>
              <a:ext uri="{FF2B5EF4-FFF2-40B4-BE49-F238E27FC236}">
                <a16:creationId xmlns:a16="http://schemas.microsoft.com/office/drawing/2014/main" id="{7EE65DE9-315D-7F82-E4B7-4E5B2F2F86B6}"/>
              </a:ext>
            </a:extLst>
          </p:cNvPr>
          <p:cNvSpPr>
            <a:spLocks noGrp="1"/>
          </p:cNvSpPr>
          <p:nvPr>
            <p:ph idx="1"/>
          </p:nvPr>
        </p:nvSpPr>
        <p:spPr>
          <a:xfrm>
            <a:off x="5231958" y="605896"/>
            <a:ext cx="5923721" cy="5646208"/>
          </a:xfrm>
        </p:spPr>
        <p:txBody>
          <a:bodyPr anchor="ctr">
            <a:normAutofit fontScale="92500"/>
          </a:bodyPr>
          <a:lstStyle/>
          <a:p>
            <a:r>
              <a:rPr lang="sv-SE" sz="2200" dirty="0"/>
              <a:t>Återförsäljare: Sälj Chai-</a:t>
            </a:r>
            <a:r>
              <a:rPr lang="sv-SE" sz="2200" dirty="0" err="1"/>
              <a:t>teprodukter</a:t>
            </a:r>
            <a:r>
              <a:rPr lang="sv-SE" sz="2200" dirty="0"/>
              <a:t> direkt till konsumenter
Stormarknader, närbutiker, specialbutiker, kaféer och </a:t>
            </a:r>
            <a:r>
              <a:rPr lang="sv-SE" sz="2200" dirty="0" err="1"/>
              <a:t>onlineplattformar</a:t>
            </a:r>
            <a:r>
              <a:rPr lang="sv-SE" sz="2200" dirty="0"/>
              <a:t>
Påverka konsumenternas uppfattning, preferenser och köp
Erbjud marknadsförings- och marknadsföringsstöd
Stora återförsäljare inkluderar </a:t>
            </a:r>
            <a:r>
              <a:rPr lang="sv-SE" sz="2200" dirty="0" err="1"/>
              <a:t>Walmart</a:t>
            </a:r>
            <a:r>
              <a:rPr lang="sv-SE" sz="2200" dirty="0"/>
              <a:t>, Carrefour, </a:t>
            </a:r>
            <a:r>
              <a:rPr lang="sv-SE" sz="2200" dirty="0" err="1"/>
              <a:t>Oxxo</a:t>
            </a:r>
            <a:r>
              <a:rPr lang="sv-SE" sz="2200" dirty="0"/>
              <a:t>, Starbucks och Amazon
Grossister: Säljer Chai-</a:t>
            </a:r>
            <a:r>
              <a:rPr lang="sv-SE" sz="2200" dirty="0" err="1"/>
              <a:t>teprodukter</a:t>
            </a:r>
            <a:r>
              <a:rPr lang="sv-SE" sz="2200" dirty="0"/>
              <a:t> i bulk till återförsäljare
Distributörer: Transport Chai-</a:t>
            </a:r>
            <a:r>
              <a:rPr lang="sv-SE" sz="2200" dirty="0" err="1"/>
              <a:t>teprodukter</a:t>
            </a:r>
            <a:r>
              <a:rPr lang="sv-SE" sz="2200" dirty="0"/>
              <a:t> från tillverkare till återförsäljare</a:t>
            </a:r>
            <a:endParaRPr lang="en-US" sz="2200" dirty="0"/>
          </a:p>
        </p:txBody>
      </p:sp>
    </p:spTree>
    <p:extLst>
      <p:ext uri="{BB962C8B-B14F-4D97-AF65-F5344CB8AC3E}">
        <p14:creationId xmlns:p14="http://schemas.microsoft.com/office/powerpoint/2010/main" val="2735777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1B83136-10B1-C8CC-3DC5-777F3F098FA1}"/>
              </a:ext>
            </a:extLst>
          </p:cNvPr>
          <p:cNvSpPr>
            <a:spLocks noGrp="1"/>
          </p:cNvSpPr>
          <p:nvPr>
            <p:ph type="title"/>
          </p:nvPr>
        </p:nvSpPr>
        <p:spPr>
          <a:xfrm>
            <a:off x="492369" y="605896"/>
            <a:ext cx="3642309" cy="5646208"/>
          </a:xfrm>
        </p:spPr>
        <p:txBody>
          <a:bodyPr anchor="ctr">
            <a:normAutofit/>
          </a:bodyPr>
          <a:lstStyle/>
          <a:p>
            <a:r>
              <a:rPr lang="en-US" sz="4400" dirty="0" err="1">
                <a:solidFill>
                  <a:srgbClr val="FFFFFF"/>
                </a:solidFill>
              </a:rPr>
              <a:t>Distributionskanaler</a:t>
            </a:r>
            <a:r>
              <a:rPr lang="en-US" sz="4400" dirty="0">
                <a:solidFill>
                  <a:srgbClr val="FFFFFF"/>
                </a:solidFill>
              </a:rPr>
              <a:t>: </a:t>
            </a:r>
            <a:r>
              <a:rPr lang="en-US" sz="4400" dirty="0" err="1">
                <a:solidFill>
                  <a:srgbClr val="FFFFFF"/>
                </a:solidFill>
              </a:rPr>
              <a:t>Grossister</a:t>
            </a:r>
            <a:endParaRPr lang="en-US" sz="4400" dirty="0">
              <a:solidFill>
                <a:srgbClr val="FFFFFF"/>
              </a:solidFill>
            </a:endParaRPr>
          </a:p>
        </p:txBody>
      </p:sp>
      <p:sp>
        <p:nvSpPr>
          <p:cNvPr id="3" name="Content Placeholder 2">
            <a:extLst>
              <a:ext uri="{FF2B5EF4-FFF2-40B4-BE49-F238E27FC236}">
                <a16:creationId xmlns:a16="http://schemas.microsoft.com/office/drawing/2014/main" id="{0C0ABEE8-8250-9834-6A4C-9655B23F019A}"/>
              </a:ext>
            </a:extLst>
          </p:cNvPr>
          <p:cNvSpPr>
            <a:spLocks noGrp="1"/>
          </p:cNvSpPr>
          <p:nvPr>
            <p:ph idx="1"/>
          </p:nvPr>
        </p:nvSpPr>
        <p:spPr>
          <a:xfrm>
            <a:off x="5231958" y="605896"/>
            <a:ext cx="5923721" cy="5646208"/>
          </a:xfrm>
        </p:spPr>
        <p:txBody>
          <a:bodyPr anchor="ctr">
            <a:normAutofit fontScale="92500" lnSpcReduction="10000"/>
          </a:bodyPr>
          <a:lstStyle/>
          <a:p>
            <a:r>
              <a:rPr lang="en-US" sz="2400" dirty="0" err="1"/>
              <a:t>Grossister</a:t>
            </a:r>
            <a:r>
              <a:rPr lang="en-US" sz="2400" dirty="0"/>
              <a:t> </a:t>
            </a:r>
            <a:r>
              <a:rPr lang="en-US" sz="2400" dirty="0" err="1"/>
              <a:t>köper</a:t>
            </a:r>
            <a:r>
              <a:rPr lang="en-US" sz="2400" dirty="0"/>
              <a:t> Chai-</a:t>
            </a:r>
            <a:r>
              <a:rPr lang="en-US" sz="2400" dirty="0" err="1"/>
              <a:t>teprodukter</a:t>
            </a:r>
            <a:r>
              <a:rPr lang="en-US" sz="2400" dirty="0"/>
              <a:t> </a:t>
            </a:r>
            <a:r>
              <a:rPr lang="en-US" sz="2400" dirty="0" err="1"/>
              <a:t>i</a:t>
            </a:r>
            <a:r>
              <a:rPr lang="en-US" sz="2400" dirty="0"/>
              <a:t> bulk </a:t>
            </a:r>
            <a:r>
              <a:rPr lang="en-US" sz="2400" dirty="0" err="1"/>
              <a:t>från</a:t>
            </a:r>
            <a:r>
              <a:rPr lang="en-US" sz="2400" dirty="0"/>
              <a:t> </a:t>
            </a:r>
            <a:r>
              <a:rPr lang="en-US" sz="2400" dirty="0" err="1"/>
              <a:t>tillverkare</a:t>
            </a:r>
            <a:r>
              <a:rPr lang="en-US" sz="2400" dirty="0"/>
              <a:t> </a:t>
            </a:r>
            <a:r>
              <a:rPr lang="en-US" sz="2400" dirty="0" err="1"/>
              <a:t>eller</a:t>
            </a:r>
            <a:r>
              <a:rPr lang="en-US" sz="2400" dirty="0"/>
              <a:t> </a:t>
            </a:r>
            <a:r>
              <a:rPr lang="en-US" sz="2400" dirty="0" err="1"/>
              <a:t>distributörer</a:t>
            </a:r>
            <a:r>
              <a:rPr lang="en-US" sz="2400" dirty="0"/>
              <a:t>
De </a:t>
            </a:r>
            <a:r>
              <a:rPr lang="en-US" sz="2400" dirty="0" err="1"/>
              <a:t>säljer</a:t>
            </a:r>
            <a:r>
              <a:rPr lang="en-US" sz="2400" dirty="0"/>
              <a:t> till </a:t>
            </a:r>
            <a:r>
              <a:rPr lang="en-US" sz="2400" dirty="0" err="1"/>
              <a:t>återförsäljare</a:t>
            </a:r>
            <a:r>
              <a:rPr lang="en-US" sz="2400" dirty="0"/>
              <a:t> </a:t>
            </a:r>
            <a:r>
              <a:rPr lang="en-US" sz="2400" dirty="0" err="1"/>
              <a:t>eller</a:t>
            </a:r>
            <a:r>
              <a:rPr lang="en-US" sz="2400" dirty="0"/>
              <a:t> </a:t>
            </a:r>
            <a:r>
              <a:rPr lang="en-US" sz="2400" dirty="0" err="1"/>
              <a:t>andra</a:t>
            </a:r>
            <a:r>
              <a:rPr lang="en-US" sz="2400" dirty="0"/>
              <a:t> </a:t>
            </a:r>
            <a:r>
              <a:rPr lang="en-US" sz="2400" dirty="0" err="1"/>
              <a:t>mellanhänder</a:t>
            </a:r>
            <a:r>
              <a:rPr lang="en-US" sz="2400" dirty="0"/>
              <a:t>
</a:t>
            </a:r>
            <a:r>
              <a:rPr lang="en-US" sz="2400" dirty="0" err="1"/>
              <a:t>Grossister</a:t>
            </a:r>
            <a:r>
              <a:rPr lang="en-US" sz="2400" dirty="0"/>
              <a:t> </a:t>
            </a:r>
            <a:r>
              <a:rPr lang="en-US" sz="2400" dirty="0" err="1"/>
              <a:t>kopplar</a:t>
            </a:r>
            <a:r>
              <a:rPr lang="en-US" sz="2400" dirty="0"/>
              <a:t> </a:t>
            </a:r>
            <a:r>
              <a:rPr lang="en-US" sz="2400" dirty="0" err="1"/>
              <a:t>samman</a:t>
            </a:r>
            <a:r>
              <a:rPr lang="en-US" sz="2400" dirty="0"/>
              <a:t> </a:t>
            </a:r>
            <a:r>
              <a:rPr lang="en-US" sz="2400" dirty="0" err="1"/>
              <a:t>utbud</a:t>
            </a:r>
            <a:r>
              <a:rPr lang="en-US" sz="2400" dirty="0"/>
              <a:t> </a:t>
            </a:r>
            <a:r>
              <a:rPr lang="en-US" sz="2400" dirty="0" err="1"/>
              <a:t>och</a:t>
            </a:r>
            <a:r>
              <a:rPr lang="en-US" sz="2400" dirty="0"/>
              <a:t> </a:t>
            </a:r>
            <a:r>
              <a:rPr lang="en-US" sz="2400" dirty="0" err="1"/>
              <a:t>efterfrågan</a:t>
            </a:r>
            <a:r>
              <a:rPr lang="en-US" sz="2400" dirty="0"/>
              <a:t> </a:t>
            </a:r>
            <a:r>
              <a:rPr lang="en-US" sz="2400" dirty="0" err="1"/>
              <a:t>på</a:t>
            </a:r>
            <a:r>
              <a:rPr lang="en-US" sz="2400" dirty="0"/>
              <a:t> Chai-</a:t>
            </a:r>
            <a:r>
              <a:rPr lang="en-US" sz="2400" dirty="0" err="1"/>
              <a:t>teprodukter</a:t>
            </a:r>
            <a:r>
              <a:rPr lang="en-US" sz="2400" dirty="0"/>
              <a:t>
De </a:t>
            </a:r>
            <a:r>
              <a:rPr lang="en-US" sz="2400" dirty="0" err="1"/>
              <a:t>erbjuder</a:t>
            </a:r>
            <a:r>
              <a:rPr lang="en-US" sz="2400" dirty="0"/>
              <a:t> </a:t>
            </a:r>
            <a:r>
              <a:rPr lang="en-US" sz="2400" dirty="0" err="1"/>
              <a:t>stordriftsfördelar</a:t>
            </a:r>
            <a:r>
              <a:rPr lang="en-US" sz="2400" dirty="0"/>
              <a:t>, </a:t>
            </a:r>
            <a:r>
              <a:rPr lang="en-US" sz="2400" dirty="0" err="1"/>
              <a:t>lagring</a:t>
            </a:r>
            <a:r>
              <a:rPr lang="en-US" sz="2400" dirty="0"/>
              <a:t> </a:t>
            </a:r>
            <a:r>
              <a:rPr lang="en-US" sz="2400" dirty="0" err="1"/>
              <a:t>och</a:t>
            </a:r>
            <a:r>
              <a:rPr lang="en-US" sz="2400" dirty="0"/>
              <a:t> </a:t>
            </a:r>
            <a:r>
              <a:rPr lang="en-US" sz="2400" dirty="0" err="1"/>
              <a:t>transporttjänster</a:t>
            </a:r>
            <a:r>
              <a:rPr lang="en-US" sz="2400" dirty="0"/>
              <a:t>
</a:t>
            </a:r>
            <a:r>
              <a:rPr lang="en-US" sz="2400" dirty="0" err="1"/>
              <a:t>Grossister</a:t>
            </a:r>
            <a:r>
              <a:rPr lang="en-US" sz="2400" dirty="0"/>
              <a:t> </a:t>
            </a:r>
            <a:r>
              <a:rPr lang="en-US" sz="2400" dirty="0" err="1"/>
              <a:t>tillhandahåller</a:t>
            </a:r>
            <a:r>
              <a:rPr lang="en-US" sz="2400" dirty="0"/>
              <a:t> </a:t>
            </a:r>
            <a:r>
              <a:rPr lang="en-US" sz="2400" dirty="0" err="1"/>
              <a:t>marknadsinformation</a:t>
            </a:r>
            <a:r>
              <a:rPr lang="en-US" sz="2400" dirty="0"/>
              <a:t>, feedback </a:t>
            </a:r>
            <a:r>
              <a:rPr lang="en-US" sz="2400" dirty="0" err="1"/>
              <a:t>och</a:t>
            </a:r>
            <a:r>
              <a:rPr lang="en-US" sz="2400" dirty="0"/>
              <a:t> </a:t>
            </a:r>
            <a:r>
              <a:rPr lang="en-US" sz="2400" dirty="0" err="1"/>
              <a:t>kreditfaciliteter</a:t>
            </a:r>
            <a:r>
              <a:rPr lang="en-US" sz="2400" dirty="0"/>
              <a:t>
</a:t>
            </a:r>
            <a:r>
              <a:rPr lang="en-US" sz="2400" dirty="0" err="1"/>
              <a:t>Stora</a:t>
            </a:r>
            <a:r>
              <a:rPr lang="en-US" sz="2400" dirty="0"/>
              <a:t> </a:t>
            </a:r>
            <a:r>
              <a:rPr lang="en-US" sz="2400" dirty="0" err="1"/>
              <a:t>grossister</a:t>
            </a:r>
            <a:r>
              <a:rPr lang="en-US" sz="2400" dirty="0"/>
              <a:t> </a:t>
            </a:r>
            <a:r>
              <a:rPr lang="en-US" sz="2400" dirty="0" err="1"/>
              <a:t>i</a:t>
            </a:r>
            <a:r>
              <a:rPr lang="en-US" sz="2400" dirty="0"/>
              <a:t> </a:t>
            </a:r>
            <a:r>
              <a:rPr lang="en-US" sz="2400" dirty="0" err="1"/>
              <a:t>Latinamerika</a:t>
            </a:r>
            <a:r>
              <a:rPr lang="en-US" sz="2400" dirty="0"/>
              <a:t> </a:t>
            </a:r>
            <a:r>
              <a:rPr lang="en-US" sz="2400" dirty="0" err="1"/>
              <a:t>inkluderar</a:t>
            </a:r>
            <a:r>
              <a:rPr lang="en-US" sz="2400" dirty="0"/>
              <a:t> </a:t>
            </a:r>
            <a:r>
              <a:rPr lang="en-US" sz="2400" dirty="0" err="1"/>
              <a:t>Cencosud</a:t>
            </a:r>
            <a:r>
              <a:rPr lang="en-US" sz="2400" dirty="0"/>
              <a:t>, Grupo Pao de </a:t>
            </a:r>
            <a:r>
              <a:rPr lang="en-US" sz="2400" dirty="0" err="1"/>
              <a:t>Acucar</a:t>
            </a:r>
            <a:r>
              <a:rPr lang="en-US" sz="2400" dirty="0"/>
              <a:t>, La </a:t>
            </a:r>
            <a:r>
              <a:rPr lang="en-US" sz="2400" dirty="0" err="1"/>
              <a:t>Anonima</a:t>
            </a:r>
            <a:r>
              <a:rPr lang="en-US" sz="2400" dirty="0"/>
              <a:t> </a:t>
            </a:r>
            <a:r>
              <a:rPr lang="en-US" sz="2400" dirty="0" err="1"/>
              <a:t>och</a:t>
            </a:r>
            <a:r>
              <a:rPr lang="en-US" sz="2400" dirty="0"/>
              <a:t> Makro</a:t>
            </a:r>
          </a:p>
        </p:txBody>
      </p:sp>
    </p:spTree>
    <p:extLst>
      <p:ext uri="{BB962C8B-B14F-4D97-AF65-F5344CB8AC3E}">
        <p14:creationId xmlns:p14="http://schemas.microsoft.com/office/powerpoint/2010/main" val="3827958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8B60E48-40DB-32C9-AFAC-7960E87EBED0}"/>
              </a:ext>
            </a:extLst>
          </p:cNvPr>
          <p:cNvSpPr>
            <a:spLocks noGrp="1"/>
          </p:cNvSpPr>
          <p:nvPr>
            <p:ph type="title"/>
          </p:nvPr>
        </p:nvSpPr>
        <p:spPr>
          <a:xfrm>
            <a:off x="1097280" y="516835"/>
            <a:ext cx="5977937" cy="1666501"/>
          </a:xfrm>
        </p:spPr>
        <p:txBody>
          <a:bodyPr vert="horz" lIns="91440" tIns="45720" rIns="91440" bIns="45720" rtlCol="0" anchor="b">
            <a:normAutofit/>
          </a:bodyPr>
          <a:lstStyle/>
          <a:p>
            <a:r>
              <a:rPr lang="en-US" sz="4000" dirty="0" err="1">
                <a:solidFill>
                  <a:srgbClr val="FFFFFF"/>
                </a:solidFill>
              </a:rPr>
              <a:t>Distributionskanaler</a:t>
            </a:r>
            <a:r>
              <a:rPr lang="en-US" sz="4000" dirty="0">
                <a:solidFill>
                  <a:srgbClr val="FFFFFF"/>
                </a:solidFill>
              </a:rPr>
              <a:t>: </a:t>
            </a:r>
            <a:r>
              <a:rPr lang="en-US" sz="4000" dirty="0" err="1">
                <a:solidFill>
                  <a:srgbClr val="FFFFFF"/>
                </a:solidFill>
              </a:rPr>
              <a:t>Distributörer</a:t>
            </a:r>
            <a:endParaRPr lang="en-US" sz="4000" dirty="0">
              <a:solidFill>
                <a:srgbClr val="FFFFFF"/>
              </a:solidFill>
            </a:endParaRPr>
          </a:p>
        </p:txBody>
      </p:sp>
      <p:cxnSp>
        <p:nvCxnSpPr>
          <p:cNvPr id="16" name="Straight Connector 15">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5896" y="2353592"/>
            <a:ext cx="53035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57B0C9E1-E2D0-0AA6-38DB-4B698D294502}"/>
              </a:ext>
            </a:extLst>
          </p:cNvPr>
          <p:cNvSpPr>
            <a:spLocks noGrp="1"/>
          </p:cNvSpPr>
          <p:nvPr>
            <p:ph sz="half" idx="2"/>
          </p:nvPr>
        </p:nvSpPr>
        <p:spPr>
          <a:xfrm>
            <a:off x="1097279" y="2546224"/>
            <a:ext cx="5977938" cy="3342747"/>
          </a:xfrm>
        </p:spPr>
        <p:txBody>
          <a:bodyPr vert="horz" lIns="0" tIns="45720" rIns="0" bIns="45720" rtlCol="0">
            <a:normAutofit/>
          </a:bodyPr>
          <a:lstStyle/>
          <a:p>
            <a:pPr>
              <a:lnSpc>
                <a:spcPct val="90000"/>
              </a:lnSpc>
            </a:pPr>
            <a:r>
              <a:rPr lang="sv-SE" sz="1300" dirty="0">
                <a:solidFill>
                  <a:srgbClr val="FFFFFF"/>
                </a:solidFill>
              </a:rPr>
              <a:t>Distributörernas roll</a:t>
            </a:r>
          </a:p>
          <a:p>
            <a:pPr lvl="1">
              <a:lnSpc>
                <a:spcPct val="90000"/>
              </a:lnSpc>
              <a:buClr>
                <a:schemeClr val="tx1"/>
              </a:buClr>
              <a:buFont typeface="Wingdings" panose="05000000000000000000" pitchFamily="2" charset="2"/>
              <a:buChar char="§"/>
            </a:pPr>
            <a:r>
              <a:rPr lang="sv-SE" sz="1000" dirty="0">
                <a:solidFill>
                  <a:srgbClr val="FFFFFF"/>
                </a:solidFill>
              </a:rPr>
              <a:t>Representera och distribuera Chai-</a:t>
            </a:r>
            <a:r>
              <a:rPr lang="sv-SE" sz="1000" dirty="0" err="1">
                <a:solidFill>
                  <a:srgbClr val="FFFFFF"/>
                </a:solidFill>
              </a:rPr>
              <a:t>teprodukter</a:t>
            </a:r>
            <a:r>
              <a:rPr lang="sv-SE" sz="1000" dirty="0">
                <a:solidFill>
                  <a:srgbClr val="FFFFFF"/>
                </a:solidFill>
              </a:rPr>
              <a:t>
Underlätta förflyttning och försäljning på olika marknader
Erbjud marknadsföring, försäljning och eftermarknadstjänster</a:t>
            </a:r>
          </a:p>
          <a:p>
            <a:pPr>
              <a:lnSpc>
                <a:spcPct val="90000"/>
              </a:lnSpc>
            </a:pPr>
            <a:r>
              <a:rPr lang="sv-SE" sz="1300" dirty="0">
                <a:solidFill>
                  <a:srgbClr val="FFFFFF"/>
                </a:solidFill>
              </a:rPr>
              <a:t>Relationer</a:t>
            </a:r>
          </a:p>
          <a:p>
            <a:pPr lvl="1">
              <a:lnSpc>
                <a:spcPct val="90000"/>
              </a:lnSpc>
              <a:buClr>
                <a:schemeClr val="tx1"/>
              </a:buClr>
              <a:buFont typeface="Wingdings" panose="05000000000000000000" pitchFamily="2" charset="2"/>
              <a:buChar char="§"/>
            </a:pPr>
            <a:r>
              <a:rPr lang="sv-SE" sz="1100" dirty="0">
                <a:solidFill>
                  <a:srgbClr val="FFFFFF"/>
                </a:solidFill>
              </a:rPr>
              <a:t>Etablera och upprätthålla relationer med återförsäljare och konsumenter
Ge teknisk och logistisk support</a:t>
            </a:r>
          </a:p>
          <a:p>
            <a:pPr>
              <a:lnSpc>
                <a:spcPct val="90000"/>
              </a:lnSpc>
            </a:pPr>
            <a:r>
              <a:rPr lang="sv-SE" sz="1300" dirty="0">
                <a:solidFill>
                  <a:srgbClr val="FFFFFF"/>
                </a:solidFill>
              </a:rPr>
              <a:t>Stora distributörer i Latinamerika</a:t>
            </a:r>
          </a:p>
          <a:p>
            <a:pPr lvl="1">
              <a:lnSpc>
                <a:spcPct val="90000"/>
              </a:lnSpc>
              <a:buClr>
                <a:schemeClr val="tx1"/>
              </a:buClr>
              <a:buFont typeface="Wingdings" panose="05000000000000000000" pitchFamily="2" charset="2"/>
              <a:buChar char="§"/>
            </a:pPr>
            <a:r>
              <a:rPr lang="sv-SE" sz="1100" dirty="0">
                <a:solidFill>
                  <a:srgbClr val="FFFFFF"/>
                </a:solidFill>
              </a:rPr>
              <a:t>Unilever
Nestle
Coca-cola
</a:t>
            </a:r>
            <a:r>
              <a:rPr lang="sv-SE" sz="1100" dirty="0" err="1">
                <a:solidFill>
                  <a:srgbClr val="FFFFFF"/>
                </a:solidFill>
              </a:rPr>
              <a:t>Pepsico</a:t>
            </a:r>
            <a:endParaRPr lang="en-US" sz="1100" dirty="0">
              <a:solidFill>
                <a:srgbClr val="FFFFFF"/>
              </a:solidFill>
            </a:endParaRPr>
          </a:p>
        </p:txBody>
      </p:sp>
      <p:pic>
        <p:nvPicPr>
          <p:cNvPr id="5" name="Content Placeholder 4" descr="Medicine bottles on shelf">
            <a:extLst>
              <a:ext uri="{FF2B5EF4-FFF2-40B4-BE49-F238E27FC236}">
                <a16:creationId xmlns:a16="http://schemas.microsoft.com/office/drawing/2014/main" id="{17A78705-6D93-4728-8C80-3B6DDBB09F32}"/>
              </a:ext>
            </a:extLst>
          </p:cNvPr>
          <p:cNvPicPr>
            <a:picLocks noGrp="1" noChangeAspect="1"/>
          </p:cNvPicPr>
          <p:nvPr>
            <p:ph sz="half" idx="1"/>
          </p:nvPr>
        </p:nvPicPr>
        <p:blipFill rotWithShape="1">
          <a:blip r:embed="rId3"/>
          <a:srcRect l="29134" r="26287" b="-1"/>
          <a:stretch/>
        </p:blipFill>
        <p:spPr>
          <a:xfrm>
            <a:off x="7611902" y="10"/>
            <a:ext cx="4580097" cy="6857990"/>
          </a:xfrm>
          <a:prstGeom prst="rect">
            <a:avLst/>
          </a:prstGeom>
        </p:spPr>
      </p:pic>
    </p:spTree>
    <p:extLst>
      <p:ext uri="{BB962C8B-B14F-4D97-AF65-F5344CB8AC3E}">
        <p14:creationId xmlns:p14="http://schemas.microsoft.com/office/powerpoint/2010/main" val="1740014144"/>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D1245F14-392E-CD33-0867-633651550A0A}"/>
              </a:ext>
            </a:extLst>
          </p:cNvPr>
          <p:cNvSpPr>
            <a:spLocks noGrp="1"/>
          </p:cNvSpPr>
          <p:nvPr>
            <p:ph type="title"/>
          </p:nvPr>
        </p:nvSpPr>
        <p:spPr>
          <a:xfrm>
            <a:off x="492369" y="605896"/>
            <a:ext cx="3642309" cy="5646208"/>
          </a:xfrm>
        </p:spPr>
        <p:txBody>
          <a:bodyPr anchor="ctr">
            <a:normAutofit/>
          </a:bodyPr>
          <a:lstStyle/>
          <a:p>
            <a:r>
              <a:rPr lang="en-US" sz="4400" dirty="0" err="1">
                <a:solidFill>
                  <a:srgbClr val="FFFFFF"/>
                </a:solidFill>
              </a:rPr>
              <a:t>Marknads-föringsplan</a:t>
            </a:r>
            <a:r>
              <a:rPr lang="en-US" sz="4400" dirty="0">
                <a:solidFill>
                  <a:srgbClr val="FFFFFF"/>
                </a:solidFill>
              </a:rPr>
              <a:t> </a:t>
            </a:r>
            <a:r>
              <a:rPr lang="en-US" sz="4400" dirty="0" err="1">
                <a:solidFill>
                  <a:srgbClr val="FFFFFF"/>
                </a:solidFill>
              </a:rPr>
              <a:t>och</a:t>
            </a:r>
            <a:r>
              <a:rPr lang="en-US" sz="4400" dirty="0">
                <a:solidFill>
                  <a:srgbClr val="FFFFFF"/>
                </a:solidFill>
              </a:rPr>
              <a:t> strategi</a:t>
            </a:r>
          </a:p>
        </p:txBody>
      </p:sp>
      <p:sp>
        <p:nvSpPr>
          <p:cNvPr id="3" name="Content Placeholder 2">
            <a:extLst>
              <a:ext uri="{FF2B5EF4-FFF2-40B4-BE49-F238E27FC236}">
                <a16:creationId xmlns:a16="http://schemas.microsoft.com/office/drawing/2014/main" id="{07AF0561-A22D-71E8-8376-6BAFB76D632F}"/>
              </a:ext>
            </a:extLst>
          </p:cNvPr>
          <p:cNvSpPr>
            <a:spLocks noGrp="1"/>
          </p:cNvSpPr>
          <p:nvPr>
            <p:ph idx="1"/>
          </p:nvPr>
        </p:nvSpPr>
        <p:spPr>
          <a:xfrm>
            <a:off x="5231958" y="605896"/>
            <a:ext cx="5923721" cy="5646208"/>
          </a:xfrm>
        </p:spPr>
        <p:txBody>
          <a:bodyPr anchor="ctr">
            <a:normAutofit lnSpcReduction="10000"/>
          </a:bodyPr>
          <a:lstStyle/>
          <a:p>
            <a:pPr>
              <a:lnSpc>
                <a:spcPct val="100000"/>
              </a:lnSpc>
            </a:pPr>
            <a:r>
              <a:rPr lang="sv-SE" sz="1700" dirty="0"/>
              <a:t>Mål för planen och strategin för säljfrämjande åtgärder</a:t>
            </a:r>
            <a:endParaRPr lang="en-US" sz="1700" dirty="0"/>
          </a:p>
          <a:p>
            <a:pPr lvl="1">
              <a:lnSpc>
                <a:spcPct val="100000"/>
              </a:lnSpc>
            </a:pPr>
            <a:r>
              <a:rPr lang="sv-SE" dirty="0"/>
              <a:t>Öka medvetenheten och intresset för Chai-te bland målgruppen
Positionera Chai-te som en förstklassig, naturlig och hälsosam produkt
Uppmuntra försök och köp av Chai-te genom olika kanaler och incitament
Bygg lojalitet och retention bland Chai-</a:t>
            </a:r>
            <a:r>
              <a:rPr lang="sv-SE" dirty="0" err="1"/>
              <a:t>tekonsumenter</a:t>
            </a:r>
            <a:endParaRPr lang="en-US" sz="1700" dirty="0"/>
          </a:p>
          <a:p>
            <a:pPr>
              <a:lnSpc>
                <a:spcPct val="100000"/>
              </a:lnSpc>
            </a:pPr>
            <a:r>
              <a:rPr lang="sv-SE" sz="1700" dirty="0"/>
              <a:t>Taktik som används i kampanjplanen och strategin</a:t>
            </a:r>
            <a:endParaRPr lang="en-US" sz="1700" dirty="0"/>
          </a:p>
          <a:p>
            <a:pPr lvl="1">
              <a:lnSpc>
                <a:spcPct val="100000"/>
              </a:lnSpc>
            </a:pPr>
            <a:r>
              <a:rPr lang="en-US" dirty="0"/>
              <a:t>Skapa </a:t>
            </a:r>
            <a:r>
              <a:rPr lang="en-US" dirty="0" err="1"/>
              <a:t>ett</a:t>
            </a:r>
            <a:r>
              <a:rPr lang="en-US" dirty="0"/>
              <a:t> catchy </a:t>
            </a:r>
            <a:r>
              <a:rPr lang="en-US" dirty="0" err="1"/>
              <a:t>och</a:t>
            </a:r>
            <a:r>
              <a:rPr lang="en-US" dirty="0"/>
              <a:t> </a:t>
            </a:r>
            <a:r>
              <a:rPr lang="en-US" dirty="0" err="1"/>
              <a:t>minnesvärt</a:t>
            </a:r>
            <a:r>
              <a:rPr lang="en-US" dirty="0"/>
              <a:t> </a:t>
            </a:r>
            <a:r>
              <a:rPr lang="en-US" dirty="0" err="1"/>
              <a:t>varumärke</a:t>
            </a:r>
            <a:r>
              <a:rPr lang="en-US" dirty="0"/>
              <a:t> </a:t>
            </a:r>
            <a:r>
              <a:rPr lang="en-US" dirty="0" err="1"/>
              <a:t>och</a:t>
            </a:r>
            <a:r>
              <a:rPr lang="en-US" dirty="0"/>
              <a:t> </a:t>
            </a:r>
            <a:r>
              <a:rPr lang="en-US" dirty="0" err="1"/>
              <a:t>logotyp</a:t>
            </a:r>
            <a:r>
              <a:rPr lang="en-US" dirty="0"/>
              <a:t> för Chai-</a:t>
            </a:r>
            <a:r>
              <a:rPr lang="en-US" dirty="0" err="1"/>
              <a:t>te</a:t>
            </a:r>
            <a:r>
              <a:rPr lang="en-US" dirty="0"/>
              <a:t>
</a:t>
            </a:r>
            <a:r>
              <a:rPr lang="en-US" dirty="0" err="1"/>
              <a:t>Utveckla</a:t>
            </a:r>
            <a:r>
              <a:rPr lang="en-US" dirty="0"/>
              <a:t> </a:t>
            </a:r>
            <a:r>
              <a:rPr lang="en-US" dirty="0" err="1"/>
              <a:t>en</a:t>
            </a:r>
            <a:r>
              <a:rPr lang="en-US" dirty="0"/>
              <a:t> </a:t>
            </a:r>
            <a:r>
              <a:rPr lang="en-US" dirty="0" err="1"/>
              <a:t>webbplats</a:t>
            </a:r>
            <a:r>
              <a:rPr lang="en-US" dirty="0"/>
              <a:t> </a:t>
            </a:r>
            <a:r>
              <a:rPr lang="en-US" dirty="0" err="1"/>
              <a:t>och</a:t>
            </a:r>
            <a:r>
              <a:rPr lang="en-US" dirty="0"/>
              <a:t> </a:t>
            </a:r>
            <a:r>
              <a:rPr lang="en-US" dirty="0" err="1"/>
              <a:t>närvaro</a:t>
            </a:r>
            <a:r>
              <a:rPr lang="en-US" dirty="0"/>
              <a:t> </a:t>
            </a:r>
            <a:r>
              <a:rPr lang="en-US" dirty="0" err="1"/>
              <a:t>på</a:t>
            </a:r>
            <a:r>
              <a:rPr lang="en-US" dirty="0"/>
              <a:t> </a:t>
            </a:r>
            <a:r>
              <a:rPr lang="en-US" dirty="0" err="1"/>
              <a:t>sociala</a:t>
            </a:r>
            <a:r>
              <a:rPr lang="en-US" dirty="0"/>
              <a:t> </a:t>
            </a:r>
            <a:r>
              <a:rPr lang="en-US" dirty="0" err="1"/>
              <a:t>medier</a:t>
            </a:r>
            <a:r>
              <a:rPr lang="en-US" dirty="0"/>
              <a:t> för Chai-</a:t>
            </a:r>
            <a:r>
              <a:rPr lang="en-US" dirty="0" err="1"/>
              <a:t>te</a:t>
            </a:r>
            <a:r>
              <a:rPr lang="en-US" dirty="0"/>
              <a:t>
</a:t>
            </a:r>
            <a:r>
              <a:rPr lang="en-US" dirty="0" err="1"/>
              <a:t>Lansering</a:t>
            </a:r>
            <a:r>
              <a:rPr lang="en-US" dirty="0"/>
              <a:t> av </a:t>
            </a:r>
            <a:r>
              <a:rPr lang="en-US" dirty="0" err="1"/>
              <a:t>en</a:t>
            </a:r>
            <a:r>
              <a:rPr lang="en-US" dirty="0"/>
              <a:t> digital </a:t>
            </a:r>
            <a:r>
              <a:rPr lang="en-US" dirty="0" err="1"/>
              <a:t>marknadsföringskampanj</a:t>
            </a:r>
            <a:r>
              <a:rPr lang="en-US" dirty="0"/>
              <a:t>
</a:t>
            </a:r>
            <a:r>
              <a:rPr lang="en-US" dirty="0" err="1"/>
              <a:t>Distribuera</a:t>
            </a:r>
            <a:r>
              <a:rPr lang="en-US" dirty="0"/>
              <a:t> </a:t>
            </a:r>
            <a:r>
              <a:rPr lang="en-US" dirty="0" err="1"/>
              <a:t>gratisprover</a:t>
            </a:r>
            <a:r>
              <a:rPr lang="en-US" dirty="0"/>
              <a:t> </a:t>
            </a:r>
            <a:r>
              <a:rPr lang="en-US" dirty="0" err="1"/>
              <a:t>och</a:t>
            </a:r>
            <a:r>
              <a:rPr lang="en-US" dirty="0"/>
              <a:t> </a:t>
            </a:r>
            <a:r>
              <a:rPr lang="en-US" dirty="0" err="1"/>
              <a:t>kuponger</a:t>
            </a:r>
            <a:r>
              <a:rPr lang="en-US" dirty="0"/>
              <a:t> av Chai-</a:t>
            </a:r>
            <a:r>
              <a:rPr lang="en-US" dirty="0" err="1"/>
              <a:t>te</a:t>
            </a:r>
            <a:r>
              <a:rPr lang="en-US" dirty="0"/>
              <a:t>
</a:t>
            </a:r>
            <a:r>
              <a:rPr lang="en-US" dirty="0" err="1"/>
              <a:t>Organisera</a:t>
            </a:r>
            <a:r>
              <a:rPr lang="en-US" dirty="0"/>
              <a:t> </a:t>
            </a:r>
            <a:r>
              <a:rPr lang="en-US" dirty="0" err="1"/>
              <a:t>evenemang</a:t>
            </a:r>
            <a:r>
              <a:rPr lang="en-US" dirty="0"/>
              <a:t> </a:t>
            </a:r>
            <a:r>
              <a:rPr lang="en-US" dirty="0" err="1"/>
              <a:t>och</a:t>
            </a:r>
            <a:r>
              <a:rPr lang="en-US" dirty="0"/>
              <a:t> </a:t>
            </a:r>
            <a:r>
              <a:rPr lang="en-US" dirty="0" err="1"/>
              <a:t>tävlingar</a:t>
            </a:r>
            <a:endParaRPr lang="en-US" sz="1700" dirty="0"/>
          </a:p>
          <a:p>
            <a:pPr>
              <a:lnSpc>
                <a:spcPct val="100000"/>
              </a:lnSpc>
            </a:pPr>
            <a:r>
              <a:rPr lang="sv-SE" sz="1700" dirty="0"/>
              <a:t>Genomförande och utvärdering av planen och strategin för säljfrämjande åtgärder</a:t>
            </a:r>
            <a:endParaRPr lang="en-US" sz="1700" dirty="0"/>
          </a:p>
        </p:txBody>
      </p:sp>
    </p:spTree>
    <p:extLst>
      <p:ext uri="{BB962C8B-B14F-4D97-AF65-F5344CB8AC3E}">
        <p14:creationId xmlns:p14="http://schemas.microsoft.com/office/powerpoint/2010/main" val="2279399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2A4EB4-408D-C81C-834D-A6256DEC8169}"/>
              </a:ext>
            </a:extLst>
          </p:cNvPr>
          <p:cNvSpPr>
            <a:spLocks noGrp="1"/>
          </p:cNvSpPr>
          <p:nvPr>
            <p:ph type="title"/>
          </p:nvPr>
        </p:nvSpPr>
        <p:spPr>
          <a:xfrm>
            <a:off x="5172074" y="286603"/>
            <a:ext cx="5983605" cy="1450757"/>
          </a:xfrm>
        </p:spPr>
        <p:txBody>
          <a:bodyPr vert="horz" lIns="91440" tIns="45720" rIns="91440" bIns="45720" rtlCol="0" anchor="b">
            <a:normAutofit fontScale="90000"/>
          </a:bodyPr>
          <a:lstStyle/>
          <a:p>
            <a:r>
              <a:rPr lang="sv-SE" sz="3400" dirty="0"/>
              <a:t>Förväntade resultat och utmaningar: Förväntade resultat</a:t>
            </a:r>
            <a:endParaRPr lang="en-US" sz="3400" dirty="0"/>
          </a:p>
        </p:txBody>
      </p:sp>
      <p:pic>
        <p:nvPicPr>
          <p:cNvPr id="5" name="Content Placeholder 4" descr="Tea being poured into a mug with a ceramic pot - black background">
            <a:extLst>
              <a:ext uri="{FF2B5EF4-FFF2-40B4-BE49-F238E27FC236}">
                <a16:creationId xmlns:a16="http://schemas.microsoft.com/office/drawing/2014/main" id="{FD4F758D-569A-4658-9C5B-1CC2B977D553}"/>
              </a:ext>
            </a:extLst>
          </p:cNvPr>
          <p:cNvPicPr>
            <a:picLocks noGrp="1" noChangeAspect="1"/>
          </p:cNvPicPr>
          <p:nvPr>
            <p:ph sz="half" idx="1"/>
          </p:nvPr>
        </p:nvPicPr>
        <p:blipFill rotWithShape="1">
          <a:blip r:embed="rId3"/>
          <a:srcRect l="20033" r="11470"/>
          <a:stretch/>
        </p:blipFill>
        <p:spPr>
          <a:xfrm>
            <a:off x="20" y="10"/>
            <a:ext cx="4580077" cy="6857990"/>
          </a:xfrm>
          <a:prstGeom prst="rect">
            <a:avLst/>
          </a:prstGeom>
        </p:spPr>
      </p:pic>
      <p:cxnSp>
        <p:nvCxnSpPr>
          <p:cNvPr id="16" name="Straight Connector 15">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7796EB5D-026C-631E-9EC6-70B8B9D10E25}"/>
              </a:ext>
            </a:extLst>
          </p:cNvPr>
          <p:cNvSpPr>
            <a:spLocks noGrp="1"/>
          </p:cNvSpPr>
          <p:nvPr>
            <p:ph sz="half" idx="2"/>
          </p:nvPr>
        </p:nvSpPr>
        <p:spPr>
          <a:xfrm>
            <a:off x="5172074" y="2108201"/>
            <a:ext cx="5983606" cy="3760891"/>
          </a:xfrm>
        </p:spPr>
        <p:txBody>
          <a:bodyPr vert="horz" lIns="0" tIns="45720" rIns="0" bIns="45720" rtlCol="0">
            <a:normAutofit/>
          </a:bodyPr>
          <a:lstStyle/>
          <a:p>
            <a:r>
              <a:rPr lang="sv-SE" dirty="0"/>
              <a:t>20% ökning av medvetenhet och intresse för Chai-te bland målgruppen
10 % ökning av marknadsandelen för Chai-te i regionen
15 % ökning av försäljningsvolymen och intäkterna för Chai-te i regionen
25 % ökning av kundnöjdheten och retentionsgraden för Chai-te i regionen</a:t>
            </a:r>
            <a:endParaRPr lang="en-US" dirty="0"/>
          </a:p>
        </p:txBody>
      </p:sp>
    </p:spTree>
    <p:extLst>
      <p:ext uri="{BB962C8B-B14F-4D97-AF65-F5344CB8AC3E}">
        <p14:creationId xmlns:p14="http://schemas.microsoft.com/office/powerpoint/2010/main" val="2435481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36740AF-0EFE-B2A7-E48B-E7CDBC70BE72}"/>
              </a:ext>
            </a:extLst>
          </p:cNvPr>
          <p:cNvSpPr>
            <a:spLocks noGrp="1"/>
          </p:cNvSpPr>
          <p:nvPr>
            <p:ph type="title"/>
          </p:nvPr>
        </p:nvSpPr>
        <p:spPr>
          <a:xfrm>
            <a:off x="492369" y="605896"/>
            <a:ext cx="3642309" cy="5646208"/>
          </a:xfrm>
        </p:spPr>
        <p:txBody>
          <a:bodyPr anchor="ctr">
            <a:normAutofit/>
          </a:bodyPr>
          <a:lstStyle/>
          <a:p>
            <a:r>
              <a:rPr lang="sv-SE" sz="4400" dirty="0">
                <a:solidFill>
                  <a:srgbClr val="FFFFFF"/>
                </a:solidFill>
              </a:rPr>
              <a:t>Förväntade resultat och utmaningar: Potentiella utmaningar</a:t>
            </a:r>
            <a:endParaRPr lang="en-US" sz="4400" dirty="0">
              <a:solidFill>
                <a:srgbClr val="FFFFFF"/>
              </a:solidFill>
            </a:endParaRPr>
          </a:p>
        </p:txBody>
      </p:sp>
      <p:sp>
        <p:nvSpPr>
          <p:cNvPr id="3" name="Content Placeholder 2">
            <a:extLst>
              <a:ext uri="{FF2B5EF4-FFF2-40B4-BE49-F238E27FC236}">
                <a16:creationId xmlns:a16="http://schemas.microsoft.com/office/drawing/2014/main" id="{E00E46F5-CD63-3163-14F7-A053EF62A204}"/>
              </a:ext>
            </a:extLst>
          </p:cNvPr>
          <p:cNvSpPr>
            <a:spLocks noGrp="1"/>
          </p:cNvSpPr>
          <p:nvPr>
            <p:ph idx="1"/>
          </p:nvPr>
        </p:nvSpPr>
        <p:spPr>
          <a:xfrm>
            <a:off x="5231958" y="605896"/>
            <a:ext cx="5923721" cy="5646208"/>
          </a:xfrm>
        </p:spPr>
        <p:txBody>
          <a:bodyPr anchor="ctr">
            <a:normAutofit/>
          </a:bodyPr>
          <a:lstStyle/>
          <a:p>
            <a:r>
              <a:rPr lang="sv-SE" sz="2400" dirty="0"/>
              <a:t>Högt pris och låga priser på Chai-</a:t>
            </a:r>
            <a:r>
              <a:rPr lang="sv-SE" sz="2400" dirty="0" err="1"/>
              <a:t>teprodukter</a:t>
            </a:r>
            <a:r>
              <a:rPr lang="sv-SE" sz="2400" dirty="0"/>
              <a:t> jämfört med andra drycker
Brist på medvetenhet och förtrogenhet med Chai-te bland vissa delar av befolkningen
Konkurrens från andra </a:t>
            </a:r>
            <a:r>
              <a:rPr lang="sv-SE" sz="2400" dirty="0" err="1"/>
              <a:t>teprodukter</a:t>
            </a:r>
            <a:r>
              <a:rPr lang="sv-SE" sz="2400" dirty="0"/>
              <a:t>, såsom örtte, grönt och svart te
Regulatoriska och kulturella hinder som kan begränsa inträdet och expansionen av Chai-</a:t>
            </a:r>
            <a:r>
              <a:rPr lang="sv-SE" sz="2400" dirty="0" err="1"/>
              <a:t>teprodukter</a:t>
            </a:r>
            <a:r>
              <a:rPr lang="sv-SE" sz="2400" dirty="0"/>
              <a:t> i vissa länder
Miljö- och sociala frågor som kan påverka tillgången och kvaliteten på ingredienser i Chai-te</a:t>
            </a:r>
            <a:endParaRPr lang="en-US" sz="2400" dirty="0"/>
          </a:p>
        </p:txBody>
      </p:sp>
    </p:spTree>
    <p:extLst>
      <p:ext uri="{BB962C8B-B14F-4D97-AF65-F5344CB8AC3E}">
        <p14:creationId xmlns:p14="http://schemas.microsoft.com/office/powerpoint/2010/main" val="3436084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9BC6B9AE-17CD-B572-3126-CE8C98ACDD19}"/>
              </a:ext>
            </a:extLst>
          </p:cNvPr>
          <p:cNvSpPr>
            <a:spLocks noGrp="1"/>
          </p:cNvSpPr>
          <p:nvPr>
            <p:ph type="title"/>
          </p:nvPr>
        </p:nvSpPr>
        <p:spPr>
          <a:xfrm>
            <a:off x="492369" y="605896"/>
            <a:ext cx="3642309" cy="5646208"/>
          </a:xfrm>
        </p:spPr>
        <p:txBody>
          <a:bodyPr anchor="ctr">
            <a:normAutofit/>
          </a:bodyPr>
          <a:lstStyle/>
          <a:p>
            <a:r>
              <a:rPr lang="en-US" sz="3700" dirty="0" err="1">
                <a:solidFill>
                  <a:srgbClr val="FFFFFF"/>
                </a:solidFill>
              </a:rPr>
              <a:t>Rekommen-dationer</a:t>
            </a:r>
            <a:r>
              <a:rPr lang="en-US" sz="3700" dirty="0">
                <a:solidFill>
                  <a:srgbClr val="FFFFFF"/>
                </a:solidFill>
              </a:rPr>
              <a:t> </a:t>
            </a:r>
            <a:r>
              <a:rPr lang="en-US" sz="3700" dirty="0" err="1">
                <a:solidFill>
                  <a:srgbClr val="FFFFFF"/>
                </a:solidFill>
              </a:rPr>
              <a:t>och</a:t>
            </a:r>
            <a:r>
              <a:rPr lang="en-US" sz="3700" dirty="0">
                <a:solidFill>
                  <a:srgbClr val="FFFFFF"/>
                </a:solidFill>
              </a:rPr>
              <a:t> </a:t>
            </a:r>
            <a:r>
              <a:rPr lang="en-US" sz="3700" dirty="0" err="1">
                <a:solidFill>
                  <a:srgbClr val="FFFFFF"/>
                </a:solidFill>
              </a:rPr>
              <a:t>slutsatser</a:t>
            </a:r>
            <a:endParaRPr lang="en-US" sz="3700" dirty="0">
              <a:solidFill>
                <a:srgbClr val="FFFFFF"/>
              </a:solidFill>
            </a:endParaRPr>
          </a:p>
        </p:txBody>
      </p:sp>
      <p:sp>
        <p:nvSpPr>
          <p:cNvPr id="3" name="Content Placeholder 2">
            <a:extLst>
              <a:ext uri="{FF2B5EF4-FFF2-40B4-BE49-F238E27FC236}">
                <a16:creationId xmlns:a16="http://schemas.microsoft.com/office/drawing/2014/main" id="{8C502C42-5F80-D143-0FD9-6874928FB36B}"/>
              </a:ext>
            </a:extLst>
          </p:cNvPr>
          <p:cNvSpPr>
            <a:spLocks noGrp="1"/>
          </p:cNvSpPr>
          <p:nvPr>
            <p:ph idx="1"/>
          </p:nvPr>
        </p:nvSpPr>
        <p:spPr>
          <a:xfrm>
            <a:off x="5231958" y="605896"/>
            <a:ext cx="5923721" cy="5646208"/>
          </a:xfrm>
        </p:spPr>
        <p:txBody>
          <a:bodyPr anchor="ctr">
            <a:normAutofit lnSpcReduction="10000"/>
          </a:bodyPr>
          <a:lstStyle/>
          <a:p>
            <a:pPr>
              <a:lnSpc>
                <a:spcPct val="90000"/>
              </a:lnSpc>
            </a:pPr>
            <a:r>
              <a:rPr lang="sv-SE" dirty="0"/>
              <a:t>Chai-te är en lovande produkt med potential för tillväxt på den latinamerikanska marknaden
Erbjuder ett hälsosamt, naturligt och exotiskt alternativ till andra drycker
Positionera och marknadsför Chai-te som en premium, autentisk och mångsidig produkt
Tilltalar olika segment och tillfällen
Utnyttja unika funktioner och fördelar, såsom rik arom, smak och hälsofördelar
Skiljer sig från andra </a:t>
            </a:r>
            <a:r>
              <a:rPr lang="sv-SE" dirty="0" err="1"/>
              <a:t>teprodukter</a:t>
            </a:r>
            <a:r>
              <a:rPr lang="sv-SE" dirty="0"/>
              <a:t>
Använd en blandning av online- och </a:t>
            </a:r>
            <a:r>
              <a:rPr lang="sv-SE" dirty="0" err="1"/>
              <a:t>offlinetaktik</a:t>
            </a:r>
            <a:r>
              <a:rPr lang="sv-SE" dirty="0"/>
              <a:t> för att nå och engagera målgruppen
Skapa en lojal och nöjd kundbas
Övervinn utmaningar och hot, t.ex. pris, medvetenhet, konkurrens, reglering och hållbarhet
Övervaka, utvärdera och justera ständigt marknadsföringsplan och strategi</a:t>
            </a:r>
            <a:endParaRPr lang="en-US" sz="1900" dirty="0"/>
          </a:p>
        </p:txBody>
      </p:sp>
    </p:spTree>
    <p:extLst>
      <p:ext uri="{BB962C8B-B14F-4D97-AF65-F5344CB8AC3E}">
        <p14:creationId xmlns:p14="http://schemas.microsoft.com/office/powerpoint/2010/main" val="2296988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tint val="90000"/>
            <a:shade val="97000"/>
            <a:satMod val="130000"/>
          </a:schemeClr>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5FE1B2C-7BC1-4AE2-9A50-2A4A70A9D6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97E8244A-2C81-4C0E-A929-3EC8EFF355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58724" y="457200"/>
            <a:ext cx="11274552" cy="5943600"/>
          </a:xfrm>
          <a:prstGeom prst="rect">
            <a:avLst/>
          </a:prstGeom>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452959-0800-DDAF-BBEA-FDA91B9FA864}"/>
              </a:ext>
            </a:extLst>
          </p:cNvPr>
          <p:cNvSpPr>
            <a:spLocks noGrp="1"/>
          </p:cNvSpPr>
          <p:nvPr>
            <p:ph type="title"/>
          </p:nvPr>
        </p:nvSpPr>
        <p:spPr>
          <a:xfrm>
            <a:off x="858749" y="963997"/>
            <a:ext cx="3787457" cy="4938361"/>
          </a:xfrm>
        </p:spPr>
        <p:txBody>
          <a:bodyPr anchor="ctr">
            <a:normAutofit/>
          </a:bodyPr>
          <a:lstStyle/>
          <a:p>
            <a:pPr algn="r"/>
            <a:r>
              <a:rPr lang="en-US"/>
              <a:t>Agenda</a:t>
            </a:r>
          </a:p>
        </p:txBody>
      </p:sp>
      <p:cxnSp>
        <p:nvCxnSpPr>
          <p:cNvPr id="19" name="Straight Connector 18">
            <a:extLst>
              <a:ext uri="{FF2B5EF4-FFF2-40B4-BE49-F238E27FC236}">
                <a16:creationId xmlns:a16="http://schemas.microsoft.com/office/drawing/2014/main" id="{02CC3441-26B3-4381-B3DF-8AE3C288BC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1974" y="2057399"/>
            <a:ext cx="0" cy="27432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167ECB0-510E-D567-9E9F-38EB55F19154}"/>
              </a:ext>
            </a:extLst>
          </p:cNvPr>
          <p:cNvSpPr>
            <a:spLocks noGrp="1"/>
          </p:cNvSpPr>
          <p:nvPr>
            <p:ph idx="1"/>
          </p:nvPr>
        </p:nvSpPr>
        <p:spPr>
          <a:xfrm>
            <a:off x="5301798" y="963507"/>
            <a:ext cx="5968181" cy="4938851"/>
          </a:xfrm>
        </p:spPr>
        <p:txBody>
          <a:bodyPr anchor="ctr">
            <a:normAutofit/>
          </a:bodyPr>
          <a:lstStyle/>
          <a:p>
            <a:pPr>
              <a:lnSpc>
                <a:spcPct val="100000"/>
              </a:lnSpc>
            </a:pPr>
            <a:r>
              <a:rPr lang="sv-SE" sz="1800" dirty="0"/>
              <a:t>Införandet
Beskrivning
Beskrivning (1/2)
Beskrivning (2/2)
Marknadsutveckling och efterfrågan
Konkurrensanalys
Marknadsandel för chai-te i Latinamerika
Distributionskanaler
Marknadsföringsplan och strategi
Förväntade resultat och utmaningar
Rekommendationer och slutsatser</a:t>
            </a:r>
            <a:endParaRPr lang="en-US" sz="1800" dirty="0"/>
          </a:p>
        </p:txBody>
      </p:sp>
    </p:spTree>
    <p:extLst>
      <p:ext uri="{BB962C8B-B14F-4D97-AF65-F5344CB8AC3E}">
        <p14:creationId xmlns:p14="http://schemas.microsoft.com/office/powerpoint/2010/main" val="1173435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5" name="Straight Connector 2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A6BFA77-394F-A689-3324-CFC0387B1986}"/>
              </a:ext>
            </a:extLst>
          </p:cNvPr>
          <p:cNvSpPr>
            <a:spLocks noGrp="1"/>
          </p:cNvSpPr>
          <p:nvPr>
            <p:ph type="title"/>
          </p:nvPr>
        </p:nvSpPr>
        <p:spPr>
          <a:xfrm>
            <a:off x="643467" y="516835"/>
            <a:ext cx="3448259" cy="1666501"/>
          </a:xfrm>
        </p:spPr>
        <p:txBody>
          <a:bodyPr vert="horz" lIns="91440" tIns="45720" rIns="91440" bIns="45720" rtlCol="0" anchor="b">
            <a:normAutofit/>
          </a:bodyPr>
          <a:lstStyle/>
          <a:p>
            <a:r>
              <a:rPr lang="en-US" sz="4000" dirty="0" err="1">
                <a:solidFill>
                  <a:srgbClr val="FFFFFF"/>
                </a:solidFill>
              </a:rPr>
              <a:t>Introduktion</a:t>
            </a:r>
            <a:endParaRPr lang="en-US" sz="4000" dirty="0">
              <a:solidFill>
                <a:srgbClr val="FFFFFF"/>
              </a:solidFill>
            </a:endParaRPr>
          </a:p>
        </p:txBody>
      </p:sp>
      <p:cxnSp>
        <p:nvCxnSpPr>
          <p:cNvPr id="29" name="Straight Connector 28">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2D71011D-BBB3-A2B4-F8B7-F40A8C4716DD}"/>
              </a:ext>
            </a:extLst>
          </p:cNvPr>
          <p:cNvSpPr>
            <a:spLocks noGrp="1"/>
          </p:cNvSpPr>
          <p:nvPr>
            <p:ph sz="half" idx="2"/>
          </p:nvPr>
        </p:nvSpPr>
        <p:spPr>
          <a:xfrm>
            <a:off x="643467" y="2546224"/>
            <a:ext cx="3448259" cy="3342747"/>
          </a:xfrm>
        </p:spPr>
        <p:txBody>
          <a:bodyPr vert="horz" lIns="0" tIns="45720" rIns="0" bIns="45720" rtlCol="0">
            <a:normAutofit/>
          </a:bodyPr>
          <a:lstStyle/>
          <a:p>
            <a:pPr>
              <a:lnSpc>
                <a:spcPct val="90000"/>
              </a:lnSpc>
            </a:pPr>
            <a:r>
              <a:rPr lang="sv-SE" sz="1500" dirty="0">
                <a:solidFill>
                  <a:srgbClr val="FFFFFF"/>
                </a:solidFill>
              </a:rPr>
              <a:t>Produktbeskrivning, funktioner och fördelar
Marknadsutveckling och efterfrågan i Latinamerika
Konkurrensanalys i Latinamerika
Distributionskanaler i Latinamerika
Planer och strategier för säljfrämjande åtgärder i Latinamerika
Förväntade resultat och utmaningar
Rekommendationer och slutsatser</a:t>
            </a:r>
            <a:endParaRPr lang="en-US" sz="1500" dirty="0">
              <a:solidFill>
                <a:srgbClr val="FFFFFF"/>
              </a:solidFill>
            </a:endParaRPr>
          </a:p>
        </p:txBody>
      </p:sp>
      <p:pic>
        <p:nvPicPr>
          <p:cNvPr id="5" name="Content Placeholder 4" descr="Indian masala chai tea. Spiced tea with milk on the rustic wooden table.">
            <a:extLst>
              <a:ext uri="{FF2B5EF4-FFF2-40B4-BE49-F238E27FC236}">
                <a16:creationId xmlns:a16="http://schemas.microsoft.com/office/drawing/2014/main" id="{9A3808EA-8867-40A0-A0EF-17D43ED8A5E3}"/>
              </a:ext>
            </a:extLst>
          </p:cNvPr>
          <p:cNvPicPr>
            <a:picLocks noGrp="1" noChangeAspect="1"/>
          </p:cNvPicPr>
          <p:nvPr>
            <p:ph sz="half" idx="1"/>
          </p:nvPr>
        </p:nvPicPr>
        <p:blipFill rotWithShape="1">
          <a:blip r:embed="rId3"/>
          <a:srcRect l="18097" r="8537" b="-1"/>
          <a:stretch/>
        </p:blipFill>
        <p:spPr>
          <a:xfrm>
            <a:off x="4654296" y="10"/>
            <a:ext cx="7537703" cy="6857990"/>
          </a:xfrm>
          <a:prstGeom prst="rect">
            <a:avLst/>
          </a:prstGeom>
        </p:spPr>
      </p:pic>
    </p:spTree>
    <p:extLst>
      <p:ext uri="{BB962C8B-B14F-4D97-AF65-F5344CB8AC3E}">
        <p14:creationId xmlns:p14="http://schemas.microsoft.com/office/powerpoint/2010/main" val="1308830167"/>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39B4056F-1959-4627-A683-77F6C0603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8D7349B-C9FA-4FCE-A1FF-948F460A3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554906"/>
            <a:ext cx="12188952" cy="230309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5E6863AE-2DE4-0D8E-F068-2D4BB057BBBB}"/>
              </a:ext>
            </a:extLst>
          </p:cNvPr>
          <p:cNvSpPr>
            <a:spLocks noGrp="1"/>
          </p:cNvSpPr>
          <p:nvPr>
            <p:ph type="title"/>
          </p:nvPr>
        </p:nvSpPr>
        <p:spPr>
          <a:xfrm>
            <a:off x="633998" y="4905301"/>
            <a:ext cx="4988879" cy="1554485"/>
          </a:xfrm>
        </p:spPr>
        <p:txBody>
          <a:bodyPr vert="horz" lIns="91440" tIns="45720" rIns="91440" bIns="45720" rtlCol="0" anchor="ctr">
            <a:normAutofit/>
          </a:bodyPr>
          <a:lstStyle/>
          <a:p>
            <a:pPr algn="r"/>
            <a:r>
              <a:rPr lang="en-US" sz="4000" dirty="0" err="1">
                <a:solidFill>
                  <a:srgbClr val="FFFFFF"/>
                </a:solidFill>
              </a:rPr>
              <a:t>Produkt-beskrivning</a:t>
            </a:r>
            <a:endParaRPr lang="en-US" sz="4000" dirty="0">
              <a:solidFill>
                <a:srgbClr val="FFFFFF"/>
              </a:solidFill>
            </a:endParaRPr>
          </a:p>
        </p:txBody>
      </p:sp>
      <p:cxnSp>
        <p:nvCxnSpPr>
          <p:cNvPr id="19" name="Straight Connector 18">
            <a:extLst>
              <a:ext uri="{FF2B5EF4-FFF2-40B4-BE49-F238E27FC236}">
                <a16:creationId xmlns:a16="http://schemas.microsoft.com/office/drawing/2014/main" id="{55646586-8E5D-4A2B-BDA9-01CE28AC8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20770" y="5247564"/>
            <a:ext cx="0" cy="8734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336E2507-A329-0927-AAE3-9B079B3EC56A}"/>
              </a:ext>
            </a:extLst>
          </p:cNvPr>
          <p:cNvSpPr>
            <a:spLocks noGrp="1"/>
          </p:cNvSpPr>
          <p:nvPr>
            <p:ph sz="half" idx="2"/>
          </p:nvPr>
        </p:nvSpPr>
        <p:spPr>
          <a:xfrm>
            <a:off x="6064301" y="4905300"/>
            <a:ext cx="5493699" cy="1554485"/>
          </a:xfrm>
        </p:spPr>
        <p:txBody>
          <a:bodyPr vert="horz" lIns="0" tIns="45720" rIns="0" bIns="45720" rtlCol="0" anchor="ctr">
            <a:normAutofit/>
          </a:bodyPr>
          <a:lstStyle/>
          <a:p>
            <a:pPr>
              <a:lnSpc>
                <a:spcPct val="90000"/>
              </a:lnSpc>
            </a:pPr>
            <a:r>
              <a:rPr lang="sv-SE" sz="1500" dirty="0">
                <a:solidFill>
                  <a:srgbClr val="FFFFFF"/>
                </a:solidFill>
              </a:rPr>
              <a:t>Minutiöst utformad blandning
Hyllar de tidlösa traditionerna av indisk chai
Förtrollande resa genom Indiens pulserande landskap
Ger en autentisk chai-upplevelse direkt i ditt hem</a:t>
            </a:r>
            <a:endParaRPr lang="en-US" sz="1500" dirty="0">
              <a:solidFill>
                <a:srgbClr val="FFFFFF"/>
              </a:solidFill>
            </a:endParaRPr>
          </a:p>
        </p:txBody>
      </p:sp>
      <p:graphicFrame>
        <p:nvGraphicFramePr>
          <p:cNvPr id="6" name="Content Placeholder 5">
            <a:extLst>
              <a:ext uri="{FF2B5EF4-FFF2-40B4-BE49-F238E27FC236}">
                <a16:creationId xmlns:a16="http://schemas.microsoft.com/office/drawing/2014/main" id="{7E0111FA-92E1-454E-A460-913369B74771}"/>
              </a:ext>
            </a:extLst>
          </p:cNvPr>
          <p:cNvGraphicFramePr>
            <a:graphicFrameLocks noGrp="1"/>
          </p:cNvGraphicFramePr>
          <p:nvPr>
            <p:ph sz="half" idx="1"/>
            <p:extLst>
              <p:ext uri="{D42A27DB-BD31-4B8C-83A1-F6EECF244321}">
                <p14:modId xmlns:p14="http://schemas.microsoft.com/office/powerpoint/2010/main" val="2675278301"/>
              </p:ext>
            </p:extLst>
          </p:nvPr>
        </p:nvGraphicFramePr>
        <p:xfrm>
          <a:off x="1346750" y="930063"/>
          <a:ext cx="9499602" cy="2983992"/>
        </p:xfrm>
        <a:graphic>
          <a:graphicData uri="http://schemas.openxmlformats.org/drawingml/2006/table">
            <a:tbl>
              <a:tblPr firstRow="1" bandRow="1">
                <a:tableStyleId>{5C22544A-7EE6-4342-B048-85BDC9FD1C3A}</a:tableStyleId>
              </a:tblPr>
              <a:tblGrid>
                <a:gridCol w="3166534">
                  <a:extLst>
                    <a:ext uri="{9D8B030D-6E8A-4147-A177-3AD203B41FA5}">
                      <a16:colId xmlns:a16="http://schemas.microsoft.com/office/drawing/2014/main" val="653077491"/>
                    </a:ext>
                  </a:extLst>
                </a:gridCol>
                <a:gridCol w="3166534">
                  <a:extLst>
                    <a:ext uri="{9D8B030D-6E8A-4147-A177-3AD203B41FA5}">
                      <a16:colId xmlns:a16="http://schemas.microsoft.com/office/drawing/2014/main" val="2878306612"/>
                    </a:ext>
                  </a:extLst>
                </a:gridCol>
                <a:gridCol w="3166534">
                  <a:extLst>
                    <a:ext uri="{9D8B030D-6E8A-4147-A177-3AD203B41FA5}">
                      <a16:colId xmlns:a16="http://schemas.microsoft.com/office/drawing/2014/main" val="2272217347"/>
                    </a:ext>
                  </a:extLst>
                </a:gridCol>
              </a:tblGrid>
              <a:tr h="1240536">
                <a:tc>
                  <a:txBody>
                    <a:bodyPr/>
                    <a:lstStyle/>
                    <a:p>
                      <a:r>
                        <a:rPr lang="en-US" sz="3300" dirty="0" err="1"/>
                        <a:t>Produkt-beskrivning</a:t>
                      </a:r>
                      <a:endParaRPr lang="en-US" sz="3300" dirty="0"/>
                    </a:p>
                  </a:txBody>
                  <a:tcPr marL="167640" marR="167640" marT="83820" marB="83820" anchor="ctr"/>
                </a:tc>
                <a:tc>
                  <a:txBody>
                    <a:bodyPr/>
                    <a:lstStyle/>
                    <a:p>
                      <a:r>
                        <a:rPr lang="en-US" sz="3300" dirty="0" err="1"/>
                        <a:t>Funktioner</a:t>
                      </a:r>
                      <a:endParaRPr lang="en-US" sz="3300" dirty="0"/>
                    </a:p>
                  </a:txBody>
                  <a:tcPr marL="167640" marR="167640" marT="83820" marB="83820" anchor="ctr"/>
                </a:tc>
                <a:tc>
                  <a:txBody>
                    <a:bodyPr/>
                    <a:lstStyle/>
                    <a:p>
                      <a:r>
                        <a:rPr lang="en-US" sz="3300" dirty="0" err="1"/>
                        <a:t>Fördelar</a:t>
                      </a:r>
                      <a:endParaRPr lang="en-US" sz="3300" dirty="0"/>
                    </a:p>
                  </a:txBody>
                  <a:tcPr marL="167640" marR="167640" marT="83820" marB="83820" anchor="ctr"/>
                </a:tc>
                <a:extLst>
                  <a:ext uri="{0D108BD9-81ED-4DB2-BD59-A6C34878D82A}">
                    <a16:rowId xmlns:a16="http://schemas.microsoft.com/office/drawing/2014/main" val="1770408993"/>
                  </a:ext>
                </a:extLst>
              </a:tr>
              <a:tr h="1743456">
                <a:tc>
                  <a:txBody>
                    <a:bodyPr/>
                    <a:lstStyle/>
                    <a:p>
                      <a:r>
                        <a:rPr lang="en-US" sz="3300"/>
                        <a:t>Mystic Spice Premium Chai Tea</a:t>
                      </a:r>
                    </a:p>
                  </a:txBody>
                  <a:tcPr marL="167640" marR="167640" marT="83820" marB="83820" anchor="ctr"/>
                </a:tc>
                <a:tc>
                  <a:txBody>
                    <a:bodyPr/>
                    <a:lstStyle/>
                    <a:p>
                      <a:r>
                        <a:rPr lang="en-US" sz="3300" dirty="0" err="1"/>
                        <a:t>Minutiöst</a:t>
                      </a:r>
                      <a:r>
                        <a:rPr lang="en-US" sz="3300" dirty="0"/>
                        <a:t> </a:t>
                      </a:r>
                      <a:r>
                        <a:rPr lang="en-US" sz="3300" dirty="0" err="1"/>
                        <a:t>utformad</a:t>
                      </a:r>
                      <a:r>
                        <a:rPr lang="en-US" sz="3300" dirty="0"/>
                        <a:t> </a:t>
                      </a:r>
                      <a:r>
                        <a:rPr lang="en-US" sz="3300" dirty="0" err="1"/>
                        <a:t>blandning</a:t>
                      </a:r>
                      <a:endParaRPr lang="en-US" sz="3300" dirty="0"/>
                    </a:p>
                  </a:txBody>
                  <a:tcPr marL="167640" marR="167640" marT="83820" marB="83820" anchor="ctr"/>
                </a:tc>
                <a:tc>
                  <a:txBody>
                    <a:bodyPr/>
                    <a:lstStyle/>
                    <a:p>
                      <a:r>
                        <a:rPr lang="en-US" sz="3300" dirty="0" err="1"/>
                        <a:t>Autentisk</a:t>
                      </a:r>
                      <a:r>
                        <a:rPr lang="en-US" sz="3300" dirty="0"/>
                        <a:t> chai-</a:t>
                      </a:r>
                      <a:r>
                        <a:rPr lang="en-US" sz="3300" dirty="0" err="1"/>
                        <a:t>upplevelse</a:t>
                      </a:r>
                      <a:endParaRPr lang="en-US" sz="3300" dirty="0"/>
                    </a:p>
                  </a:txBody>
                  <a:tcPr marL="167640" marR="167640" marT="83820" marB="83820" anchor="ctr"/>
                </a:tc>
                <a:extLst>
                  <a:ext uri="{0D108BD9-81ED-4DB2-BD59-A6C34878D82A}">
                    <a16:rowId xmlns:a16="http://schemas.microsoft.com/office/drawing/2014/main" val="3029069579"/>
                  </a:ext>
                </a:extLst>
              </a:tr>
            </a:tbl>
          </a:graphicData>
        </a:graphic>
      </p:graphicFrame>
    </p:spTree>
    <p:extLst>
      <p:ext uri="{BB962C8B-B14F-4D97-AF65-F5344CB8AC3E}">
        <p14:creationId xmlns:p14="http://schemas.microsoft.com/office/powerpoint/2010/main" val="4063945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B49428-18FA-81F9-1A84-D66AB829FB54}"/>
              </a:ext>
            </a:extLst>
          </p:cNvPr>
          <p:cNvSpPr>
            <a:spLocks noGrp="1"/>
          </p:cNvSpPr>
          <p:nvPr>
            <p:ph type="title"/>
          </p:nvPr>
        </p:nvSpPr>
        <p:spPr>
          <a:xfrm>
            <a:off x="1097280" y="286603"/>
            <a:ext cx="10058400" cy="1450757"/>
          </a:xfrm>
        </p:spPr>
        <p:txBody>
          <a:bodyPr>
            <a:normAutofit/>
          </a:bodyPr>
          <a:lstStyle/>
          <a:p>
            <a:r>
              <a:rPr lang="en-US" dirty="0" err="1"/>
              <a:t>Produktbeskrivning</a:t>
            </a:r>
            <a:r>
              <a:rPr lang="en-US" dirty="0"/>
              <a:t>(1/2)</a:t>
            </a:r>
          </a:p>
        </p:txBody>
      </p:sp>
      <p:cxnSp>
        <p:nvCxnSpPr>
          <p:cNvPr id="12" name="Straight Connector 11">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5" name="Content Placeholder 4">
            <a:extLst>
              <a:ext uri="{FF2B5EF4-FFF2-40B4-BE49-F238E27FC236}">
                <a16:creationId xmlns:a16="http://schemas.microsoft.com/office/drawing/2014/main" id="{A3F305CA-639A-49BF-A4E0-B29BC8E80D0D}"/>
              </a:ext>
            </a:extLst>
          </p:cNvPr>
          <p:cNvGraphicFramePr>
            <a:graphicFrameLocks noGrp="1"/>
          </p:cNvGraphicFramePr>
          <p:nvPr>
            <p:ph idx="1"/>
            <p:extLst>
              <p:ext uri="{D42A27DB-BD31-4B8C-83A1-F6EECF244321}">
                <p14:modId xmlns:p14="http://schemas.microsoft.com/office/powerpoint/2010/main" val="2541948706"/>
              </p:ext>
            </p:extLst>
          </p:nvPr>
        </p:nvGraphicFramePr>
        <p:xfrm>
          <a:off x="1096963" y="2287915"/>
          <a:ext cx="10058401" cy="3407281"/>
        </p:xfrm>
        <a:graphic>
          <a:graphicData uri="http://schemas.openxmlformats.org/drawingml/2006/table">
            <a:tbl>
              <a:tblPr firstRow="1" bandRow="1">
                <a:tableStyleId>{5C22544A-7EE6-4342-B048-85BDC9FD1C3A}</a:tableStyleId>
              </a:tblPr>
              <a:tblGrid>
                <a:gridCol w="5019947">
                  <a:extLst>
                    <a:ext uri="{9D8B030D-6E8A-4147-A177-3AD203B41FA5}">
                      <a16:colId xmlns:a16="http://schemas.microsoft.com/office/drawing/2014/main" val="496415718"/>
                    </a:ext>
                  </a:extLst>
                </a:gridCol>
                <a:gridCol w="5038454">
                  <a:extLst>
                    <a:ext uri="{9D8B030D-6E8A-4147-A177-3AD203B41FA5}">
                      <a16:colId xmlns:a16="http://schemas.microsoft.com/office/drawing/2014/main" val="159665682"/>
                    </a:ext>
                  </a:extLst>
                </a:gridCol>
              </a:tblGrid>
              <a:tr h="363233">
                <a:tc>
                  <a:txBody>
                    <a:bodyPr/>
                    <a:lstStyle/>
                    <a:p>
                      <a:pPr>
                        <a:spcAft>
                          <a:spcPts val="0"/>
                        </a:spcAft>
                      </a:pPr>
                      <a:r>
                        <a:rPr lang="en-US" sz="1400" dirty="0" err="1">
                          <a:effectLst/>
                        </a:rPr>
                        <a:t>Produktnamn</a:t>
                      </a:r>
                      <a:endParaRPr lang="en-US" sz="2300" dirty="0">
                        <a:effectLst/>
                      </a:endParaRPr>
                    </a:p>
                  </a:txBody>
                  <a:tcPr marL="49352" marR="49352" marT="49352" marB="49352"/>
                </a:tc>
                <a:tc>
                  <a:txBody>
                    <a:bodyPr/>
                    <a:lstStyle/>
                    <a:p>
                      <a:pPr>
                        <a:spcAft>
                          <a:spcPts val="0"/>
                        </a:spcAft>
                      </a:pPr>
                      <a:r>
                        <a:rPr lang="en-US" sz="1400" dirty="0" err="1">
                          <a:effectLst/>
                        </a:rPr>
                        <a:t>Beskrivning</a:t>
                      </a:r>
                      <a:endParaRPr lang="en-US" sz="2300" dirty="0">
                        <a:effectLst/>
                      </a:endParaRPr>
                    </a:p>
                  </a:txBody>
                  <a:tcPr marL="49352" marR="49352" marT="49352" marB="49352"/>
                </a:tc>
                <a:extLst>
                  <a:ext uri="{0D108BD9-81ED-4DB2-BD59-A6C34878D82A}">
                    <a16:rowId xmlns:a16="http://schemas.microsoft.com/office/drawing/2014/main" val="1533271253"/>
                  </a:ext>
                </a:extLst>
              </a:tr>
              <a:tr h="1448982">
                <a:tc>
                  <a:txBody>
                    <a:bodyPr/>
                    <a:lstStyle/>
                    <a:p>
                      <a:pPr>
                        <a:spcAft>
                          <a:spcPts val="0"/>
                        </a:spcAft>
                      </a:pPr>
                      <a:r>
                        <a:rPr lang="en-US" sz="1400">
                          <a:effectLst/>
                        </a:rPr>
                        <a:t>Mystic Spice Premium Chai Tea</a:t>
                      </a:r>
                      <a:endParaRPr lang="en-US" sz="2300">
                        <a:effectLst/>
                      </a:endParaRPr>
                    </a:p>
                  </a:txBody>
                  <a:tcPr marL="49352" marR="49352" marT="49352" marB="49352"/>
                </a:tc>
                <a:tc>
                  <a:txBody>
                    <a:bodyPr/>
                    <a:lstStyle/>
                    <a:p>
                      <a:pPr>
                        <a:spcAft>
                          <a:spcPts val="0"/>
                        </a:spcAft>
                      </a:pPr>
                      <a:r>
                        <a:rPr lang="sv-SE" sz="1400" dirty="0">
                          <a:effectLst/>
                        </a:rPr>
                        <a:t>Njut av den rika och aromatiska omfamningen av </a:t>
                      </a:r>
                      <a:r>
                        <a:rPr lang="sv-SE" sz="1400" dirty="0" err="1">
                          <a:effectLst/>
                        </a:rPr>
                        <a:t>Mystic</a:t>
                      </a:r>
                      <a:r>
                        <a:rPr lang="sv-SE" sz="1400" dirty="0">
                          <a:effectLst/>
                        </a:rPr>
                        <a:t> Spice Premium Chai Tea, en minutiöst utformad blandning som hyllar de tidlösa traditionerna av indisk chai. Varje kopp erbjuder en förtrollande resa genom Indiens livfulla landskap, vilket ger dig en autentisk chai-upplevelse direkt i ditt hem.</a:t>
                      </a:r>
                      <a:endParaRPr lang="en-US" sz="2300" dirty="0">
                        <a:effectLst/>
                      </a:endParaRPr>
                    </a:p>
                  </a:txBody>
                  <a:tcPr marL="49352" marR="49352" marT="49352" marB="49352"/>
                </a:tc>
                <a:extLst>
                  <a:ext uri="{0D108BD9-81ED-4DB2-BD59-A6C34878D82A}">
                    <a16:rowId xmlns:a16="http://schemas.microsoft.com/office/drawing/2014/main" val="1588266549"/>
                  </a:ext>
                </a:extLst>
              </a:tr>
              <a:tr h="363233">
                <a:tc>
                  <a:txBody>
                    <a:bodyPr/>
                    <a:lstStyle/>
                    <a:p>
                      <a:pPr>
                        <a:spcAft>
                          <a:spcPts val="0"/>
                        </a:spcAft>
                      </a:pPr>
                      <a:r>
                        <a:rPr lang="en-US" sz="1400" dirty="0" err="1">
                          <a:effectLst/>
                        </a:rPr>
                        <a:t>Viktiga</a:t>
                      </a:r>
                      <a:r>
                        <a:rPr lang="en-US" sz="1400" dirty="0">
                          <a:effectLst/>
                        </a:rPr>
                        <a:t> </a:t>
                      </a:r>
                      <a:r>
                        <a:rPr lang="en-US" sz="1400" dirty="0" err="1">
                          <a:effectLst/>
                        </a:rPr>
                        <a:t>funktioner</a:t>
                      </a:r>
                      <a:endParaRPr lang="en-US" sz="2300" dirty="0">
                        <a:effectLst/>
                      </a:endParaRPr>
                    </a:p>
                  </a:txBody>
                  <a:tcPr marL="49352" marR="49352" marT="49352" marB="49352"/>
                </a:tc>
                <a:tc>
                  <a:txBody>
                    <a:bodyPr/>
                    <a:lstStyle/>
                    <a:p>
                      <a:pPr>
                        <a:spcAft>
                          <a:spcPts val="0"/>
                        </a:spcAft>
                      </a:pPr>
                      <a:r>
                        <a:rPr lang="en-US" sz="1400" dirty="0" err="1">
                          <a:effectLst/>
                        </a:rPr>
                        <a:t>Fördelar</a:t>
                      </a:r>
                      <a:endParaRPr lang="en-US" sz="2300" dirty="0">
                        <a:effectLst/>
                      </a:endParaRPr>
                    </a:p>
                  </a:txBody>
                  <a:tcPr marL="49352" marR="49352" marT="49352" marB="49352"/>
                </a:tc>
                <a:extLst>
                  <a:ext uri="{0D108BD9-81ED-4DB2-BD59-A6C34878D82A}">
                    <a16:rowId xmlns:a16="http://schemas.microsoft.com/office/drawing/2014/main" val="438868957"/>
                  </a:ext>
                </a:extLst>
              </a:tr>
              <a:tr h="1231833">
                <a:tc>
                  <a:txBody>
                    <a:bodyPr/>
                    <a:lstStyle/>
                    <a:p>
                      <a:pPr>
                        <a:spcAft>
                          <a:spcPts val="0"/>
                        </a:spcAft>
                      </a:pPr>
                      <a:r>
                        <a:rPr lang="sv-SE" sz="1400" dirty="0">
                          <a:effectLst/>
                        </a:rPr>
                        <a:t>Autentisk blandning: Vår chai är en harmonisk blandning av förstklassiga svarta teblad och ett signatururval av malda kryddor, inklusive kanel, kardemumma, kryddnejlika, ingefära och svartpeppar. Detta urgamla recept lovar en autentisk och robust smak i varje klunk.</a:t>
                      </a:r>
                      <a:endParaRPr lang="en-US" sz="2300" dirty="0">
                        <a:effectLst/>
                      </a:endParaRPr>
                    </a:p>
                  </a:txBody>
                  <a:tcPr marL="49352" marR="49352" marT="49352" marB="49352"/>
                </a:tc>
                <a:tc>
                  <a:txBody>
                    <a:bodyPr/>
                    <a:lstStyle/>
                    <a:p>
                      <a:pPr>
                        <a:spcAft>
                          <a:spcPts val="0"/>
                        </a:spcAft>
                      </a:pPr>
                      <a:r>
                        <a:rPr lang="sv-SE" sz="1400" dirty="0">
                          <a:effectLst/>
                        </a:rPr>
                        <a:t>Hälsofrämjande ingredienser: Varje ingrediens i </a:t>
                      </a:r>
                      <a:r>
                        <a:rPr lang="sv-SE" sz="1400" dirty="0" err="1">
                          <a:effectLst/>
                        </a:rPr>
                        <a:t>Mystic</a:t>
                      </a:r>
                      <a:r>
                        <a:rPr lang="sv-SE" sz="1400" dirty="0">
                          <a:effectLst/>
                        </a:rPr>
                        <a:t> Spice Chai Tea är utvald för sina naturliga hälsofördelar. Ingefära och kardemumma hjälper till med matsmältningen, kanel hjälper till att reglera blodsockret och kryddnejlika ger en </a:t>
                      </a:r>
                      <a:r>
                        <a:rPr lang="sv-SE" sz="1400" dirty="0" err="1">
                          <a:effectLst/>
                        </a:rPr>
                        <a:t>boost</a:t>
                      </a:r>
                      <a:r>
                        <a:rPr lang="sv-SE" sz="1400" dirty="0">
                          <a:effectLst/>
                        </a:rPr>
                        <a:t> av antioxidanter.</a:t>
                      </a:r>
                      <a:endParaRPr lang="en-US" sz="2300" dirty="0">
                        <a:effectLst/>
                      </a:endParaRPr>
                    </a:p>
                  </a:txBody>
                  <a:tcPr marL="49352" marR="49352" marT="49352" marB="49352"/>
                </a:tc>
                <a:extLst>
                  <a:ext uri="{0D108BD9-81ED-4DB2-BD59-A6C34878D82A}">
                    <a16:rowId xmlns:a16="http://schemas.microsoft.com/office/drawing/2014/main" val="2048665164"/>
                  </a:ext>
                </a:extLst>
              </a:tr>
            </a:tbl>
          </a:graphicData>
        </a:graphic>
      </p:graphicFrame>
    </p:spTree>
    <p:extLst>
      <p:ext uri="{BB962C8B-B14F-4D97-AF65-F5344CB8AC3E}">
        <p14:creationId xmlns:p14="http://schemas.microsoft.com/office/powerpoint/2010/main" val="215668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4"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848D795-7EFB-BCD6-2F49-B1B51AC63AC2}"/>
              </a:ext>
            </a:extLst>
          </p:cNvPr>
          <p:cNvSpPr>
            <a:spLocks noGrp="1"/>
          </p:cNvSpPr>
          <p:nvPr>
            <p:ph type="title"/>
          </p:nvPr>
        </p:nvSpPr>
        <p:spPr>
          <a:xfrm>
            <a:off x="435869" y="640080"/>
            <a:ext cx="3659246" cy="2862699"/>
          </a:xfrm>
        </p:spPr>
        <p:txBody>
          <a:bodyPr vert="horz" lIns="91440" tIns="45720" rIns="91440" bIns="45720" rtlCol="0" anchor="b">
            <a:normAutofit/>
          </a:bodyPr>
          <a:lstStyle/>
          <a:p>
            <a:r>
              <a:rPr lang="en-US" sz="4400" dirty="0" err="1">
                <a:solidFill>
                  <a:srgbClr val="FFFFFF"/>
                </a:solidFill>
              </a:rPr>
              <a:t>Produkt-beskrivning</a:t>
            </a:r>
            <a:br>
              <a:rPr lang="en-US" sz="4400" dirty="0">
                <a:solidFill>
                  <a:srgbClr val="FFFFFF"/>
                </a:solidFill>
              </a:rPr>
            </a:br>
            <a:r>
              <a:rPr lang="en-US" sz="4400" dirty="0">
                <a:solidFill>
                  <a:srgbClr val="FFFFFF"/>
                </a:solidFill>
              </a:rPr>
              <a:t>(2/2)</a:t>
            </a:r>
          </a:p>
        </p:txBody>
      </p:sp>
      <p:cxnSp>
        <p:nvCxnSpPr>
          <p:cNvPr id="18" name="Straight Connector 17">
            <a:extLst>
              <a:ext uri="{FF2B5EF4-FFF2-40B4-BE49-F238E27FC236}">
                <a16:creationId xmlns:a16="http://schemas.microsoft.com/office/drawing/2014/main" id="{ABCD2462-4C1E-401A-AC2D-F799A138B2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3852" y="3663649"/>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4">
            <a:extLst>
              <a:ext uri="{FF2B5EF4-FFF2-40B4-BE49-F238E27FC236}">
                <a16:creationId xmlns:a16="http://schemas.microsoft.com/office/drawing/2014/main" id="{3E9078D8-848F-4F6A-9803-BCA5FB2E5D99}"/>
              </a:ext>
            </a:extLst>
          </p:cNvPr>
          <p:cNvGraphicFramePr>
            <a:graphicFrameLocks noGrp="1"/>
          </p:cNvGraphicFramePr>
          <p:nvPr>
            <p:ph idx="1"/>
            <p:extLst>
              <p:ext uri="{D42A27DB-BD31-4B8C-83A1-F6EECF244321}">
                <p14:modId xmlns:p14="http://schemas.microsoft.com/office/powerpoint/2010/main" val="124330928"/>
              </p:ext>
            </p:extLst>
          </p:nvPr>
        </p:nvGraphicFramePr>
        <p:xfrm>
          <a:off x="5282335" y="2071304"/>
          <a:ext cx="6275668" cy="3187897"/>
        </p:xfrm>
        <a:graphic>
          <a:graphicData uri="http://schemas.openxmlformats.org/drawingml/2006/table">
            <a:tbl>
              <a:tblPr firstRow="1" bandRow="1">
                <a:tableStyleId>{69012ECD-51FC-41F1-AA8D-1B2483CD663E}</a:tableStyleId>
              </a:tblPr>
              <a:tblGrid>
                <a:gridCol w="3382725">
                  <a:extLst>
                    <a:ext uri="{9D8B030D-6E8A-4147-A177-3AD203B41FA5}">
                      <a16:colId xmlns:a16="http://schemas.microsoft.com/office/drawing/2014/main" val="1517701022"/>
                    </a:ext>
                  </a:extLst>
                </a:gridCol>
                <a:gridCol w="2892943">
                  <a:extLst>
                    <a:ext uri="{9D8B030D-6E8A-4147-A177-3AD203B41FA5}">
                      <a16:colId xmlns:a16="http://schemas.microsoft.com/office/drawing/2014/main" val="4005345143"/>
                    </a:ext>
                  </a:extLst>
                </a:gridCol>
              </a:tblGrid>
              <a:tr h="271208">
                <a:tc>
                  <a:txBody>
                    <a:bodyPr/>
                    <a:lstStyle/>
                    <a:p>
                      <a:pPr>
                        <a:spcAft>
                          <a:spcPts val="0"/>
                        </a:spcAft>
                      </a:pPr>
                      <a:r>
                        <a:rPr lang="en-US" sz="1100" dirty="0" err="1">
                          <a:effectLst/>
                        </a:rPr>
                        <a:t>Produktnamn</a:t>
                      </a:r>
                      <a:endParaRPr lang="en-US" sz="1700" dirty="0">
                        <a:effectLst/>
                      </a:endParaRPr>
                    </a:p>
                  </a:txBody>
                  <a:tcPr marL="36849" marR="36849" marT="36849" marB="36849"/>
                </a:tc>
                <a:tc>
                  <a:txBody>
                    <a:bodyPr/>
                    <a:lstStyle/>
                    <a:p>
                      <a:pPr>
                        <a:spcAft>
                          <a:spcPts val="0"/>
                        </a:spcAft>
                      </a:pPr>
                      <a:r>
                        <a:rPr lang="en-US" sz="1100" dirty="0" err="1">
                          <a:effectLst/>
                        </a:rPr>
                        <a:t>Beskrivning</a:t>
                      </a:r>
                      <a:endParaRPr lang="en-US" sz="1700" dirty="0">
                        <a:effectLst/>
                      </a:endParaRPr>
                    </a:p>
                  </a:txBody>
                  <a:tcPr marL="36849" marR="36849" marT="36849" marB="36849"/>
                </a:tc>
                <a:extLst>
                  <a:ext uri="{0D108BD9-81ED-4DB2-BD59-A6C34878D82A}">
                    <a16:rowId xmlns:a16="http://schemas.microsoft.com/office/drawing/2014/main" val="2008546130"/>
                  </a:ext>
                </a:extLst>
              </a:tr>
              <a:tr h="1081883">
                <a:tc>
                  <a:txBody>
                    <a:bodyPr/>
                    <a:lstStyle/>
                    <a:p>
                      <a:pPr>
                        <a:spcAft>
                          <a:spcPts val="0"/>
                        </a:spcAft>
                      </a:pPr>
                      <a:r>
                        <a:rPr lang="sv-SE" sz="1100" dirty="0">
                          <a:effectLst/>
                        </a:rPr>
                        <a:t>Rik arom och smak: Den varma, kryddiga aromen och den djupa, uppfriskande smaken av vår chai gör den till den perfekta drycken för att börja dagen eller varva ner på kvällen. Smakerna är intensiva men ändå balanserade, vilket skapar en tröstande och lugnande upplevelse.</a:t>
                      </a:r>
                      <a:endParaRPr lang="en-US" sz="1700" dirty="0">
                        <a:effectLst/>
                      </a:endParaRPr>
                    </a:p>
                  </a:txBody>
                  <a:tcPr marL="36849" marR="36849" marT="36849" marB="36849"/>
                </a:tc>
                <a:tc>
                  <a:txBody>
                    <a:bodyPr/>
                    <a:lstStyle/>
                    <a:p>
                      <a:pPr>
                        <a:spcAft>
                          <a:spcPts val="0"/>
                        </a:spcAft>
                      </a:pPr>
                      <a:r>
                        <a:rPr lang="sv-SE" sz="1100" dirty="0">
                          <a:effectLst/>
                        </a:rPr>
                        <a:t>Mångsidiga </a:t>
                      </a:r>
                      <a:r>
                        <a:rPr lang="sv-SE" sz="1100" dirty="0" err="1">
                          <a:effectLst/>
                        </a:rPr>
                        <a:t>bryggalternativ</a:t>
                      </a:r>
                      <a:r>
                        <a:rPr lang="sv-SE" sz="1100" dirty="0">
                          <a:effectLst/>
                        </a:rPr>
                        <a:t>: Oavsett om du älskar din chai ångande het, som ett uppfriskande iste eller som en krämig latte, är vår blandning tillräckligt mångsidig för att passa alla önskemål. Enkla brygginstruktioner ingår för att hjälpa dig att njuta av din chai precis som du vill ha den.</a:t>
                      </a:r>
                      <a:endParaRPr lang="en-US" sz="1700" dirty="0">
                        <a:effectLst/>
                      </a:endParaRPr>
                    </a:p>
                  </a:txBody>
                  <a:tcPr marL="36849" marR="36849" marT="36849" marB="36849"/>
                </a:tc>
                <a:extLst>
                  <a:ext uri="{0D108BD9-81ED-4DB2-BD59-A6C34878D82A}">
                    <a16:rowId xmlns:a16="http://schemas.microsoft.com/office/drawing/2014/main" val="3258742656"/>
                  </a:ext>
                </a:extLst>
              </a:tr>
              <a:tr h="757613">
                <a:tc>
                  <a:txBody>
                    <a:bodyPr/>
                    <a:lstStyle/>
                    <a:p>
                      <a:pPr>
                        <a:spcAft>
                          <a:spcPts val="0"/>
                        </a:spcAft>
                      </a:pPr>
                      <a:r>
                        <a:rPr lang="sv-SE" sz="1100" dirty="0">
                          <a:effectLst/>
                        </a:rPr>
                        <a:t>Hållbart framställda: Vi är engagerade i hållbarhet och köper våra ingredienser från småskaliga gårdar som bedriver ekologiskt jordbruk, vilket inte bara säkerställer den bästa kvaliteten utan också vår planets välfärd</a:t>
                      </a:r>
                      <a:r>
                        <a:rPr lang="en-US" sz="1100" dirty="0">
                          <a:effectLst/>
                        </a:rPr>
                        <a:t>.</a:t>
                      </a:r>
                      <a:endParaRPr lang="en-US" sz="1700" dirty="0">
                        <a:effectLst/>
                      </a:endParaRPr>
                    </a:p>
                  </a:txBody>
                  <a:tcPr marL="36849" marR="36849" marT="36849" marB="36849"/>
                </a:tc>
                <a:tc>
                  <a:txBody>
                    <a:bodyPr/>
                    <a:lstStyle/>
                    <a:p>
                      <a:pPr>
                        <a:spcAft>
                          <a:spcPts val="0"/>
                        </a:spcAft>
                      </a:pPr>
                      <a:r>
                        <a:rPr lang="sv-SE" sz="1100" dirty="0">
                          <a:effectLst/>
                        </a:rPr>
                        <a:t>Elegant förpackning: </a:t>
                      </a:r>
                      <a:r>
                        <a:rPr lang="sv-SE" sz="1100" dirty="0" err="1">
                          <a:effectLst/>
                        </a:rPr>
                        <a:t>Mystic</a:t>
                      </a:r>
                      <a:r>
                        <a:rPr lang="sv-SE" sz="1100" dirty="0">
                          <a:effectLst/>
                        </a:rPr>
                        <a:t> Spice Chai Tea kommer i vackert designad, miljövänlig förpackning, vilket gör den till en idealisk present till teälskare eller en lyxig behandling för dig själv.</a:t>
                      </a:r>
                      <a:endParaRPr lang="en-US" sz="1700" dirty="0">
                        <a:effectLst/>
                      </a:endParaRPr>
                    </a:p>
                  </a:txBody>
                  <a:tcPr marL="36849" marR="36849" marT="36849" marB="36849"/>
                </a:tc>
                <a:extLst>
                  <a:ext uri="{0D108BD9-81ED-4DB2-BD59-A6C34878D82A}">
                    <a16:rowId xmlns:a16="http://schemas.microsoft.com/office/drawing/2014/main" val="752704069"/>
                  </a:ext>
                </a:extLst>
              </a:tr>
              <a:tr h="757613">
                <a:tc>
                  <a:txBody>
                    <a:bodyPr/>
                    <a:lstStyle/>
                    <a:p>
                      <a:pPr>
                        <a:spcAft>
                          <a:spcPts val="0"/>
                        </a:spcAft>
                      </a:pPr>
                      <a:r>
                        <a:rPr lang="sv-SE" sz="1100" dirty="0">
                          <a:effectLst/>
                        </a:rPr>
                        <a:t>Nöjd-kund-garanti: Vi står bakom vår produkt och erbjuder en nöjdhetsgaranti. Om </a:t>
                      </a:r>
                      <a:r>
                        <a:rPr lang="sv-SE" sz="1100" dirty="0" err="1">
                          <a:effectLst/>
                        </a:rPr>
                        <a:t>Mystic</a:t>
                      </a:r>
                      <a:r>
                        <a:rPr lang="sv-SE" sz="1100" dirty="0">
                          <a:effectLst/>
                        </a:rPr>
                        <a:t> Spice Chai Tea inte uppfyller dina förväntningar är vi fast beslutna att göra det rätt.</a:t>
                      </a:r>
                      <a:endParaRPr lang="en-US" sz="1700" dirty="0">
                        <a:effectLst/>
                      </a:endParaRPr>
                    </a:p>
                  </a:txBody>
                  <a:tcPr marL="36849" marR="36849" marT="36849" marB="36849"/>
                </a:tc>
                <a:tc>
                  <a:txBody>
                    <a:bodyPr/>
                    <a:lstStyle/>
                    <a:p>
                      <a:pPr>
                        <a:spcAft>
                          <a:spcPts val="0"/>
                        </a:spcAft>
                      </a:pPr>
                      <a:r>
                        <a:rPr lang="sv-SE" sz="1100" dirty="0">
                          <a:effectLst/>
                        </a:rPr>
                        <a:t>Perfekt för: </a:t>
                      </a:r>
                      <a:r>
                        <a:rPr lang="sv-SE" sz="1100" dirty="0" err="1">
                          <a:effectLst/>
                        </a:rPr>
                        <a:t>Teentusiaster</a:t>
                      </a:r>
                      <a:r>
                        <a:rPr lang="sv-SE" sz="1100" dirty="0">
                          <a:effectLst/>
                        </a:rPr>
                        <a:t>, hälsomedvetna individer, älskare av varma, kryddiga drycker och alla som vill utforska de rika smakerna av traditionell indisk chai.</a:t>
                      </a:r>
                      <a:endParaRPr lang="en-US" sz="1700" dirty="0">
                        <a:effectLst/>
                      </a:endParaRPr>
                    </a:p>
                  </a:txBody>
                  <a:tcPr marL="36849" marR="36849" marT="36849" marB="36849"/>
                </a:tc>
                <a:extLst>
                  <a:ext uri="{0D108BD9-81ED-4DB2-BD59-A6C34878D82A}">
                    <a16:rowId xmlns:a16="http://schemas.microsoft.com/office/drawing/2014/main" val="101886891"/>
                  </a:ext>
                </a:extLst>
              </a:tr>
            </a:tbl>
          </a:graphicData>
        </a:graphic>
      </p:graphicFrame>
    </p:spTree>
    <p:extLst>
      <p:ext uri="{BB962C8B-B14F-4D97-AF65-F5344CB8AC3E}">
        <p14:creationId xmlns:p14="http://schemas.microsoft.com/office/powerpoint/2010/main" val="1598543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9A4663-E710-DA41-752E-E008F431BEAD}"/>
              </a:ext>
            </a:extLst>
          </p:cNvPr>
          <p:cNvSpPr>
            <a:spLocks noGrp="1"/>
          </p:cNvSpPr>
          <p:nvPr>
            <p:ph type="title"/>
          </p:nvPr>
        </p:nvSpPr>
        <p:spPr>
          <a:xfrm>
            <a:off x="6411685" y="634946"/>
            <a:ext cx="5127171" cy="1450757"/>
          </a:xfrm>
        </p:spPr>
        <p:txBody>
          <a:bodyPr vert="horz" lIns="91440" tIns="45720" rIns="91440" bIns="45720" rtlCol="0" anchor="b">
            <a:normAutofit fontScale="90000"/>
          </a:bodyPr>
          <a:lstStyle/>
          <a:p>
            <a:r>
              <a:rPr lang="en-US" dirty="0" err="1"/>
              <a:t>Marknadsutveckling</a:t>
            </a:r>
            <a:r>
              <a:rPr lang="en-US" dirty="0"/>
              <a:t> </a:t>
            </a:r>
            <a:r>
              <a:rPr lang="en-US" dirty="0" err="1"/>
              <a:t>och</a:t>
            </a:r>
            <a:r>
              <a:rPr lang="en-US" dirty="0"/>
              <a:t> </a:t>
            </a:r>
            <a:r>
              <a:rPr lang="en-US" dirty="0" err="1"/>
              <a:t>efterfrågan</a:t>
            </a:r>
            <a:endParaRPr lang="en-US" dirty="0"/>
          </a:p>
        </p:txBody>
      </p:sp>
      <p:cxnSp>
        <p:nvCxnSpPr>
          <p:cNvPr id="17" name="Straight Connector 16">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F1184433-533C-D88F-4BFC-A8D528B4C956}"/>
              </a:ext>
            </a:extLst>
          </p:cNvPr>
          <p:cNvSpPr>
            <a:spLocks noGrp="1"/>
          </p:cNvSpPr>
          <p:nvPr>
            <p:ph sz="half" idx="2"/>
          </p:nvPr>
        </p:nvSpPr>
        <p:spPr>
          <a:xfrm>
            <a:off x="6411684" y="2407436"/>
            <a:ext cx="5127172" cy="3461658"/>
          </a:xfrm>
        </p:spPr>
        <p:txBody>
          <a:bodyPr vert="horz" lIns="0" tIns="45720" rIns="0" bIns="45720" rtlCol="0">
            <a:normAutofit lnSpcReduction="10000"/>
          </a:bodyPr>
          <a:lstStyle/>
          <a:p>
            <a:pPr>
              <a:lnSpc>
                <a:spcPct val="90000"/>
              </a:lnSpc>
            </a:pPr>
            <a:r>
              <a:rPr lang="sv-SE" sz="1400" dirty="0"/>
              <a:t>Latinamerika erbjuder en fantastisk möjlighet för Chai-te</a:t>
            </a:r>
            <a:endParaRPr lang="en-US" sz="1400" dirty="0"/>
          </a:p>
          <a:p>
            <a:pPr lvl="1">
              <a:lnSpc>
                <a:spcPct val="90000"/>
              </a:lnSpc>
            </a:pPr>
            <a:r>
              <a:rPr lang="en-US" sz="1400" dirty="0" err="1"/>
              <a:t>Växande</a:t>
            </a:r>
            <a:r>
              <a:rPr lang="en-US" sz="1400" dirty="0"/>
              <a:t> </a:t>
            </a:r>
            <a:r>
              <a:rPr lang="en-US" sz="1400" dirty="0" err="1"/>
              <a:t>efterfrågan</a:t>
            </a:r>
            <a:r>
              <a:rPr lang="en-US" sz="1400" dirty="0"/>
              <a:t> </a:t>
            </a:r>
            <a:r>
              <a:rPr lang="en-US" sz="1400" dirty="0" err="1"/>
              <a:t>på</a:t>
            </a:r>
            <a:r>
              <a:rPr lang="en-US" sz="1400" dirty="0"/>
              <a:t> </a:t>
            </a:r>
            <a:r>
              <a:rPr lang="en-US" sz="1400" dirty="0" err="1"/>
              <a:t>hälsosamma</a:t>
            </a:r>
            <a:r>
              <a:rPr lang="en-US" sz="1400" dirty="0"/>
              <a:t>, </a:t>
            </a:r>
            <a:r>
              <a:rPr lang="en-US" sz="1400" dirty="0" err="1"/>
              <a:t>naturliga</a:t>
            </a:r>
            <a:r>
              <a:rPr lang="en-US" sz="1400" dirty="0"/>
              <a:t> </a:t>
            </a:r>
            <a:r>
              <a:rPr lang="en-US" sz="1400" dirty="0" err="1"/>
              <a:t>och</a:t>
            </a:r>
            <a:r>
              <a:rPr lang="en-US" sz="1400" dirty="0"/>
              <a:t> </a:t>
            </a:r>
            <a:r>
              <a:rPr lang="en-US" sz="1400" dirty="0" err="1"/>
              <a:t>exotiska</a:t>
            </a:r>
            <a:r>
              <a:rPr lang="en-US" sz="1400" dirty="0"/>
              <a:t> </a:t>
            </a:r>
            <a:r>
              <a:rPr lang="en-US" sz="1400" dirty="0" err="1"/>
              <a:t>produkter</a:t>
            </a:r>
            <a:r>
              <a:rPr lang="en-US" sz="1400" dirty="0"/>
              <a:t>
Stark </a:t>
            </a:r>
            <a:r>
              <a:rPr lang="en-US" sz="1400" dirty="0" err="1"/>
              <a:t>tekultur</a:t>
            </a:r>
            <a:r>
              <a:rPr lang="en-US" sz="1400" dirty="0"/>
              <a:t> </a:t>
            </a:r>
            <a:r>
              <a:rPr lang="en-US" sz="1400" dirty="0" err="1"/>
              <a:t>i</a:t>
            </a:r>
            <a:r>
              <a:rPr lang="en-US" sz="1400" dirty="0"/>
              <a:t> </a:t>
            </a:r>
            <a:r>
              <a:rPr lang="en-US" sz="1400" dirty="0" err="1"/>
              <a:t>länder</a:t>
            </a:r>
            <a:r>
              <a:rPr lang="en-US" sz="1400" dirty="0"/>
              <a:t> </a:t>
            </a:r>
            <a:r>
              <a:rPr lang="en-US" sz="1400" dirty="0" err="1"/>
              <a:t>som</a:t>
            </a:r>
            <a:r>
              <a:rPr lang="en-US" sz="1400" dirty="0"/>
              <a:t> Argentina, Chile </a:t>
            </a:r>
            <a:r>
              <a:rPr lang="en-US" sz="1400" dirty="0" err="1"/>
              <a:t>och</a:t>
            </a:r>
            <a:r>
              <a:rPr lang="en-US" sz="1400" dirty="0"/>
              <a:t> Uruguay
Chai-</a:t>
            </a:r>
            <a:r>
              <a:rPr lang="en-US" sz="1400" dirty="0" err="1"/>
              <a:t>te</a:t>
            </a:r>
            <a:r>
              <a:rPr lang="en-US" sz="1400" dirty="0"/>
              <a:t> </a:t>
            </a:r>
            <a:r>
              <a:rPr lang="en-US" sz="1400" dirty="0" err="1"/>
              <a:t>kan</a:t>
            </a:r>
            <a:r>
              <a:rPr lang="en-US" sz="1400" dirty="0"/>
              <a:t> </a:t>
            </a:r>
            <a:r>
              <a:rPr lang="en-US" sz="1400" dirty="0" err="1"/>
              <a:t>tilltala</a:t>
            </a:r>
            <a:r>
              <a:rPr lang="en-US" sz="1400" dirty="0"/>
              <a:t> </a:t>
            </a:r>
            <a:r>
              <a:rPr lang="en-US" sz="1400" dirty="0" err="1"/>
              <a:t>både</a:t>
            </a:r>
            <a:r>
              <a:rPr lang="en-US" sz="1400" dirty="0"/>
              <a:t> </a:t>
            </a:r>
            <a:r>
              <a:rPr lang="en-US" sz="1400" dirty="0" err="1"/>
              <a:t>te</a:t>
            </a:r>
            <a:r>
              <a:rPr lang="en-US" sz="1400" dirty="0"/>
              <a:t>- </a:t>
            </a:r>
            <a:r>
              <a:rPr lang="en-US" sz="1400" dirty="0" err="1"/>
              <a:t>och</a:t>
            </a:r>
            <a:r>
              <a:rPr lang="en-US" sz="1400" dirty="0"/>
              <a:t> </a:t>
            </a:r>
            <a:r>
              <a:rPr lang="en-US" sz="1400" dirty="0" err="1"/>
              <a:t>kaffeälskare</a:t>
            </a:r>
            <a:r>
              <a:rPr lang="en-US" sz="1400" dirty="0"/>
              <a:t>
Chai-</a:t>
            </a:r>
            <a:r>
              <a:rPr lang="en-US" sz="1400" dirty="0" err="1"/>
              <a:t>te</a:t>
            </a:r>
            <a:r>
              <a:rPr lang="en-US" sz="1400" dirty="0"/>
              <a:t> </a:t>
            </a:r>
            <a:r>
              <a:rPr lang="en-US" sz="1400" dirty="0" err="1"/>
              <a:t>passar</a:t>
            </a:r>
            <a:r>
              <a:rPr lang="en-US" sz="1400" dirty="0"/>
              <a:t> in </a:t>
            </a:r>
            <a:r>
              <a:rPr lang="en-US" sz="1400" dirty="0" err="1"/>
              <a:t>i</a:t>
            </a:r>
            <a:r>
              <a:rPr lang="en-US" sz="1400" dirty="0"/>
              <a:t> </a:t>
            </a:r>
            <a:r>
              <a:rPr lang="en-US" sz="1400" dirty="0" err="1"/>
              <a:t>latinamerikanska</a:t>
            </a:r>
            <a:r>
              <a:rPr lang="en-US" sz="1400" dirty="0"/>
              <a:t> </a:t>
            </a:r>
            <a:r>
              <a:rPr lang="en-US" sz="1400" dirty="0" err="1"/>
              <a:t>konsumenters</a:t>
            </a:r>
            <a:r>
              <a:rPr lang="en-US" sz="1400" dirty="0"/>
              <a:t> </a:t>
            </a:r>
            <a:r>
              <a:rPr lang="en-US" sz="1400" dirty="0" err="1"/>
              <a:t>livsstil</a:t>
            </a:r>
            <a:r>
              <a:rPr lang="en-US" sz="1400" dirty="0"/>
              <a:t> </a:t>
            </a:r>
            <a:r>
              <a:rPr lang="en-US" sz="1400" dirty="0" err="1"/>
              <a:t>och</a:t>
            </a:r>
            <a:r>
              <a:rPr lang="en-US" sz="1400" dirty="0"/>
              <a:t> </a:t>
            </a:r>
            <a:r>
              <a:rPr lang="en-US" sz="1400" dirty="0" err="1"/>
              <a:t>preferenser</a:t>
            </a:r>
            <a:endParaRPr lang="en-US" sz="1400" dirty="0"/>
          </a:p>
          <a:p>
            <a:pPr>
              <a:lnSpc>
                <a:spcPct val="90000"/>
              </a:lnSpc>
            </a:pPr>
            <a:r>
              <a:rPr lang="sv-SE" sz="1400" dirty="0"/>
              <a:t>Den globala marknaden för Chai-te värderades till 1,9 miljarder USD 2019</a:t>
            </a:r>
            <a:endParaRPr lang="en-US" sz="1400" dirty="0"/>
          </a:p>
          <a:p>
            <a:pPr lvl="1">
              <a:lnSpc>
                <a:spcPct val="90000"/>
              </a:lnSpc>
            </a:pPr>
            <a:r>
              <a:rPr lang="sv-SE" sz="1400" dirty="0"/>
              <a:t>Förväntas växa med en CAGR på 5,5 % från 2020 till 2027
Latinamerika är en av de snabbast växande regionerna för Chai-te
De viktigaste drivkrafterna för tillväxt är ökad medvetenhet, stigande disponibel inkomst och ökad distribution</a:t>
            </a:r>
            <a:endParaRPr lang="en-US" sz="1400" dirty="0"/>
          </a:p>
        </p:txBody>
      </p:sp>
      <p:sp>
        <p:nvSpPr>
          <p:cNvPr id="19" name="Rectangle 18">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aphicFrame>
        <p:nvGraphicFramePr>
          <p:cNvPr id="6" name="Content Placeholder 5">
            <a:extLst>
              <a:ext uri="{FF2B5EF4-FFF2-40B4-BE49-F238E27FC236}">
                <a16:creationId xmlns:a16="http://schemas.microsoft.com/office/drawing/2014/main" id="{9FE5A569-CDEF-4A09-A3F6-8978B0FBDD4B}"/>
              </a:ext>
            </a:extLst>
          </p:cNvPr>
          <p:cNvGraphicFramePr>
            <a:graphicFrameLocks noGrp="1"/>
          </p:cNvGraphicFramePr>
          <p:nvPr>
            <p:ph sz="half" idx="1"/>
            <p:extLst>
              <p:ext uri="{D42A27DB-BD31-4B8C-83A1-F6EECF244321}">
                <p14:modId xmlns:p14="http://schemas.microsoft.com/office/powerpoint/2010/main" val="2787049567"/>
              </p:ext>
            </p:extLst>
          </p:nvPr>
        </p:nvGraphicFramePr>
        <p:xfrm>
          <a:off x="643192" y="1541387"/>
          <a:ext cx="5115348" cy="3728172"/>
        </p:xfrm>
        <a:graphic>
          <a:graphicData uri="http://schemas.openxmlformats.org/drawingml/2006/table">
            <a:tbl>
              <a:tblPr firstRow="1" bandRow="1">
                <a:solidFill>
                  <a:srgbClr val="F7F7F7"/>
                </a:solidFill>
                <a:tableStyleId>{5C22544A-7EE6-4342-B048-85BDC9FD1C3A}</a:tableStyleId>
              </a:tblPr>
              <a:tblGrid>
                <a:gridCol w="1715286">
                  <a:extLst>
                    <a:ext uri="{9D8B030D-6E8A-4147-A177-3AD203B41FA5}">
                      <a16:colId xmlns:a16="http://schemas.microsoft.com/office/drawing/2014/main" val="1841529175"/>
                    </a:ext>
                  </a:extLst>
                </a:gridCol>
                <a:gridCol w="1980568">
                  <a:extLst>
                    <a:ext uri="{9D8B030D-6E8A-4147-A177-3AD203B41FA5}">
                      <a16:colId xmlns:a16="http://schemas.microsoft.com/office/drawing/2014/main" val="4064316244"/>
                    </a:ext>
                  </a:extLst>
                </a:gridCol>
                <a:gridCol w="1419494">
                  <a:extLst>
                    <a:ext uri="{9D8B030D-6E8A-4147-A177-3AD203B41FA5}">
                      <a16:colId xmlns:a16="http://schemas.microsoft.com/office/drawing/2014/main" val="3250877377"/>
                    </a:ext>
                  </a:extLst>
                </a:gridCol>
              </a:tblGrid>
              <a:tr h="1697807">
                <a:tc>
                  <a:txBody>
                    <a:bodyPr/>
                    <a:lstStyle/>
                    <a:p>
                      <a:r>
                        <a:rPr lang="en-US" sz="2000" b="1" cap="all" spc="60">
                          <a:solidFill>
                            <a:schemeClr val="tx1"/>
                          </a:solidFill>
                        </a:rPr>
                        <a:t>Region</a:t>
                      </a:r>
                    </a:p>
                  </a:txBody>
                  <a:tcPr marL="223396" marR="223396" marT="223396" marB="223396" anchor="ctr">
                    <a:lnL w="12700" cmpd="sng">
                      <a:noFill/>
                    </a:lnL>
                    <a:lnR w="12700" cmpd="sng">
                      <a:noFill/>
                    </a:lnR>
                    <a:lnT w="12700" cmpd="sng">
                      <a:noFill/>
                    </a:lnT>
                    <a:lnB w="38100" cmpd="sng">
                      <a:noFill/>
                    </a:lnB>
                    <a:noFill/>
                  </a:tcPr>
                </a:tc>
                <a:tc>
                  <a:txBody>
                    <a:bodyPr/>
                    <a:lstStyle/>
                    <a:p>
                      <a:r>
                        <a:rPr lang="sv-SE" sz="2000" b="1" cap="all" spc="60" dirty="0">
                          <a:solidFill>
                            <a:schemeClr val="tx1"/>
                          </a:solidFill>
                        </a:rPr>
                        <a:t>Chai Tea Marknads-storlek (miljarder USD)</a:t>
                      </a:r>
                      <a:endParaRPr lang="en-US" sz="2000" b="1" cap="all" spc="60" dirty="0">
                        <a:solidFill>
                          <a:schemeClr val="tx1"/>
                        </a:solidFill>
                      </a:endParaRPr>
                    </a:p>
                  </a:txBody>
                  <a:tcPr marL="223396" marR="223396" marT="223396" marB="223396" anchor="ctr">
                    <a:lnL w="12700" cmpd="sng">
                      <a:noFill/>
                    </a:lnL>
                    <a:lnR w="12700" cmpd="sng">
                      <a:noFill/>
                    </a:lnR>
                    <a:lnT w="12700" cmpd="sng">
                      <a:noFill/>
                    </a:lnT>
                    <a:lnB w="38100" cmpd="sng">
                      <a:noFill/>
                    </a:lnB>
                    <a:noFill/>
                  </a:tcPr>
                </a:tc>
                <a:tc>
                  <a:txBody>
                    <a:bodyPr/>
                    <a:lstStyle/>
                    <a:p>
                      <a:r>
                        <a:rPr lang="en-US" sz="2000" b="1" cap="all" spc="60">
                          <a:solidFill>
                            <a:schemeClr val="tx1"/>
                          </a:solidFill>
                        </a:rPr>
                        <a:t>CAGR (2020-2027)</a:t>
                      </a:r>
                    </a:p>
                  </a:txBody>
                  <a:tcPr marL="223396" marR="223396" marT="223396" marB="223396" anchor="ctr">
                    <a:lnL w="12700" cmpd="sng">
                      <a:noFill/>
                    </a:lnL>
                    <a:lnR w="12700" cmpd="sng">
                      <a:noFill/>
                    </a:lnR>
                    <a:lnT w="12700" cmpd="sng">
                      <a:noFill/>
                    </a:lnT>
                    <a:lnB w="38100" cmpd="sng">
                      <a:noFill/>
                    </a:lnB>
                    <a:noFill/>
                  </a:tcPr>
                </a:tc>
                <a:extLst>
                  <a:ext uri="{0D108BD9-81ED-4DB2-BD59-A6C34878D82A}">
                    <a16:rowId xmlns:a16="http://schemas.microsoft.com/office/drawing/2014/main" val="930729310"/>
                  </a:ext>
                </a:extLst>
              </a:tr>
              <a:tr h="680116">
                <a:tc>
                  <a:txBody>
                    <a:bodyPr/>
                    <a:lstStyle/>
                    <a:p>
                      <a:r>
                        <a:rPr lang="en-US" sz="2600" cap="none" spc="0">
                          <a:solidFill>
                            <a:schemeClr val="tx1"/>
                          </a:solidFill>
                        </a:rPr>
                        <a:t>Global</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r>
                        <a:rPr lang="en-US" sz="2600" cap="none" spc="0">
                          <a:solidFill>
                            <a:schemeClr val="tx1"/>
                          </a:solidFill>
                        </a:rPr>
                        <a:t>1.9</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r>
                        <a:rPr lang="en-US" sz="2600" cap="none" spc="0">
                          <a:solidFill>
                            <a:schemeClr val="tx1"/>
                          </a:solidFill>
                        </a:rPr>
                        <a:t>5.5%</a:t>
                      </a:r>
                    </a:p>
                  </a:txBody>
                  <a:tcPr marL="148930" marR="148930" marT="74465" marB="148930" anchor="ctr">
                    <a:lnL w="12700" cmpd="sng">
                      <a:noFill/>
                      <a:prstDash val="solid"/>
                    </a:lnL>
                    <a:lnR w="12700" cmpd="sng">
                      <a:noFill/>
                      <a:prstDash val="solid"/>
                    </a:lnR>
                    <a:lnT w="38100" cmpd="sng">
                      <a:noFill/>
                    </a:lnT>
                    <a:lnB w="12700" cmpd="sng">
                      <a:noFill/>
                      <a:prstDash val="solid"/>
                    </a:lnB>
                    <a:solidFill>
                      <a:srgbClr val="F7F7F7"/>
                    </a:solidFill>
                  </a:tcPr>
                </a:tc>
                <a:extLst>
                  <a:ext uri="{0D108BD9-81ED-4DB2-BD59-A6C34878D82A}">
                    <a16:rowId xmlns:a16="http://schemas.microsoft.com/office/drawing/2014/main" val="2344035515"/>
                  </a:ext>
                </a:extLst>
              </a:tr>
              <a:tr h="1077264">
                <a:tc>
                  <a:txBody>
                    <a:bodyPr/>
                    <a:lstStyle/>
                    <a:p>
                      <a:r>
                        <a:rPr lang="en-US" sz="2600" cap="none" spc="0">
                          <a:solidFill>
                            <a:schemeClr val="tx1"/>
                          </a:solidFill>
                        </a:rPr>
                        <a:t>Latin America</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r>
                        <a:rPr lang="en-US" sz="2600" cap="none" spc="0">
                          <a:solidFill>
                            <a:schemeClr val="tx1"/>
                          </a:solidFill>
                        </a:rPr>
                        <a:t>N/A</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r>
                        <a:rPr lang="en-US" sz="2600" cap="none" spc="0" dirty="0">
                          <a:solidFill>
                            <a:schemeClr val="tx1"/>
                          </a:solidFill>
                        </a:rPr>
                        <a:t>6.2%</a:t>
                      </a:r>
                    </a:p>
                  </a:txBody>
                  <a:tcPr marL="148930" marR="148930" marT="74465" marB="148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3509299260"/>
                  </a:ext>
                </a:extLst>
              </a:tr>
            </a:tbl>
          </a:graphicData>
        </a:graphic>
      </p:graphicFrame>
    </p:spTree>
    <p:extLst>
      <p:ext uri="{BB962C8B-B14F-4D97-AF65-F5344CB8AC3E}">
        <p14:creationId xmlns:p14="http://schemas.microsoft.com/office/powerpoint/2010/main" val="1614344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640B96-DD61-2879-8615-F9604FC660C9}"/>
              </a:ext>
            </a:extLst>
          </p:cNvPr>
          <p:cNvSpPr>
            <a:spLocks noGrp="1"/>
          </p:cNvSpPr>
          <p:nvPr>
            <p:ph type="title"/>
          </p:nvPr>
        </p:nvSpPr>
        <p:spPr>
          <a:xfrm>
            <a:off x="282105" y="643467"/>
            <a:ext cx="3434914" cy="5126203"/>
          </a:xfrm>
        </p:spPr>
        <p:txBody>
          <a:bodyPr anchor="ctr">
            <a:normAutofit/>
          </a:bodyPr>
          <a:lstStyle/>
          <a:p>
            <a:pPr algn="r"/>
            <a:r>
              <a:rPr lang="en-US" sz="4000" dirty="0" err="1"/>
              <a:t>Konkurrens-analys</a:t>
            </a:r>
            <a:r>
              <a:rPr lang="en-US" sz="4000" dirty="0"/>
              <a:t>: Tetley</a:t>
            </a:r>
          </a:p>
        </p:txBody>
      </p:sp>
      <p:cxnSp>
        <p:nvCxnSpPr>
          <p:cNvPr id="10" name="Straight Connector 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2"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CCDD98D-5968-5C12-1D2D-DFCB44B23FD7}"/>
              </a:ext>
            </a:extLst>
          </p:cNvPr>
          <p:cNvSpPr>
            <a:spLocks noGrp="1"/>
          </p:cNvSpPr>
          <p:nvPr>
            <p:ph idx="1"/>
          </p:nvPr>
        </p:nvSpPr>
        <p:spPr>
          <a:xfrm>
            <a:off x="4363786" y="621697"/>
            <a:ext cx="6791894" cy="5147973"/>
          </a:xfrm>
        </p:spPr>
        <p:txBody>
          <a:bodyPr anchor="ctr">
            <a:normAutofit/>
          </a:bodyPr>
          <a:lstStyle/>
          <a:p>
            <a:r>
              <a:rPr lang="sv-SE" dirty="0" err="1"/>
              <a:t>Tetley</a:t>
            </a:r>
            <a:r>
              <a:rPr lang="sv-SE" dirty="0"/>
              <a:t> är ett brittiskt </a:t>
            </a:r>
            <a:r>
              <a:rPr lang="sv-SE" dirty="0" err="1"/>
              <a:t>teföretag</a:t>
            </a:r>
            <a:r>
              <a:rPr lang="sv-SE" dirty="0"/>
              <a:t> med en stark närvaro i Latinamerika
Marknadsledande i Brasilien
Erbjuder en rad Chai-</a:t>
            </a:r>
            <a:r>
              <a:rPr lang="sv-SE" dirty="0" err="1"/>
              <a:t>teprodukter</a:t>
            </a:r>
            <a:r>
              <a:rPr lang="sv-SE" dirty="0"/>
              <a:t>
Svarta, gröna och växtbaserade sorter
Finns i tepåsar, lösblad och drickfärdiga format
Prisvärt och allmänt tillgängligt
Stormarknader, närbutiker och </a:t>
            </a:r>
            <a:r>
              <a:rPr lang="sv-SE" dirty="0" err="1"/>
              <a:t>onlineplattformar</a:t>
            </a:r>
            <a:r>
              <a:rPr lang="sv-SE" dirty="0"/>
              <a:t>
Styrkor: varumärkeskännedom, kvalitet och variation
Svagheter: brist på innovation och differentiering</a:t>
            </a:r>
            <a:endParaRPr lang="en-US" dirty="0"/>
          </a:p>
        </p:txBody>
      </p:sp>
      <p:sp>
        <p:nvSpPr>
          <p:cNvPr id="12" name="Rectangle 11">
            <a:extLst>
              <a:ext uri="{FF2B5EF4-FFF2-40B4-BE49-F238E27FC236}">
                <a16:creationId xmlns:a16="http://schemas.microsoft.com/office/drawing/2014/main" id="{14552793-7DFF-4EC7-AC69-D34A75D01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042444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CC485DF-6405-F58D-A7E1-2EC0C5141432}"/>
              </a:ext>
            </a:extLst>
          </p:cNvPr>
          <p:cNvSpPr>
            <a:spLocks noGrp="1"/>
          </p:cNvSpPr>
          <p:nvPr>
            <p:ph type="title"/>
          </p:nvPr>
        </p:nvSpPr>
        <p:spPr>
          <a:xfrm>
            <a:off x="1097280" y="286603"/>
            <a:ext cx="10058400" cy="1450757"/>
          </a:xfrm>
        </p:spPr>
        <p:txBody>
          <a:bodyPr anchor="ctr">
            <a:normAutofit/>
          </a:bodyPr>
          <a:lstStyle/>
          <a:p>
            <a:r>
              <a:rPr lang="en-US" dirty="0" err="1">
                <a:solidFill>
                  <a:srgbClr val="FFFFFF"/>
                </a:solidFill>
              </a:rPr>
              <a:t>Konkurrensanalys</a:t>
            </a:r>
            <a:r>
              <a:rPr lang="en-US" dirty="0">
                <a:solidFill>
                  <a:srgbClr val="FFFFFF"/>
                </a:solidFill>
              </a:rPr>
              <a:t>: Teavana</a:t>
            </a:r>
          </a:p>
        </p:txBody>
      </p:sp>
      <p:sp>
        <p:nvSpPr>
          <p:cNvPr id="3" name="Content Placeholder 2">
            <a:extLst>
              <a:ext uri="{FF2B5EF4-FFF2-40B4-BE49-F238E27FC236}">
                <a16:creationId xmlns:a16="http://schemas.microsoft.com/office/drawing/2014/main" id="{5417E42B-D92C-846C-9326-C2661075D320}"/>
              </a:ext>
            </a:extLst>
          </p:cNvPr>
          <p:cNvSpPr>
            <a:spLocks noGrp="1"/>
          </p:cNvSpPr>
          <p:nvPr>
            <p:ph idx="1"/>
          </p:nvPr>
        </p:nvSpPr>
        <p:spPr>
          <a:xfrm>
            <a:off x="1096963" y="2675694"/>
            <a:ext cx="10058400" cy="3193294"/>
          </a:xfrm>
        </p:spPr>
        <p:txBody>
          <a:bodyPr>
            <a:normAutofit lnSpcReduction="10000"/>
          </a:bodyPr>
          <a:lstStyle/>
          <a:p>
            <a:pPr>
              <a:lnSpc>
                <a:spcPct val="90000"/>
              </a:lnSpc>
            </a:pPr>
            <a:r>
              <a:rPr lang="sv-SE" sz="1700" dirty="0" err="1"/>
              <a:t>Teavana</a:t>
            </a:r>
            <a:r>
              <a:rPr lang="sv-SE" sz="1700" dirty="0"/>
              <a:t> är ett USA-baserat </a:t>
            </a:r>
            <a:r>
              <a:rPr lang="sv-SE" sz="1700" dirty="0" err="1"/>
              <a:t>teföretag</a:t>
            </a:r>
            <a:r>
              <a:rPr lang="sv-SE" sz="1700" dirty="0"/>
              <a:t> som ägs av Starbucks
Verksam i flera latinamerikanska länder
Erbjuder premium och exklusivt utbud av Chai-</a:t>
            </a:r>
            <a:r>
              <a:rPr lang="sv-SE" sz="1700" dirty="0" err="1"/>
              <a:t>teprodukter</a:t>
            </a:r>
            <a:r>
              <a:rPr lang="sv-SE" sz="1700" dirty="0"/>
              <a:t>
Masala Chai, </a:t>
            </a:r>
            <a:r>
              <a:rPr lang="sv-SE" sz="1700" dirty="0" err="1"/>
              <a:t>Rooibos</a:t>
            </a:r>
            <a:r>
              <a:rPr lang="sv-SE" sz="1700" dirty="0"/>
              <a:t> Chai och Chai Latte
Finns i lösbladsformat och drickfärdigt format
Prissatt till en premie och huvudsakligen tillgänglig i Starbucks-butiker, specialbutiker och </a:t>
            </a:r>
            <a:r>
              <a:rPr lang="sv-SE" sz="1700" dirty="0" err="1"/>
              <a:t>onlineplattformar</a:t>
            </a:r>
            <a:r>
              <a:rPr lang="sv-SE" sz="1700" dirty="0"/>
              <a:t>
Styrkor: kvalitet, innovation och kundservice
Svagheter: högt pris och begränsad distribution</a:t>
            </a:r>
            <a:endParaRPr lang="en-US" sz="1700" dirty="0"/>
          </a:p>
        </p:txBody>
      </p:sp>
      <p:sp>
        <p:nvSpPr>
          <p:cNvPr id="12" name="Rectangle 11">
            <a:extLst>
              <a:ext uri="{FF2B5EF4-FFF2-40B4-BE49-F238E27FC236}">
                <a16:creationId xmlns:a16="http://schemas.microsoft.com/office/drawing/2014/main" id="{359CEC61-F44B-43B3-B40F-AE38C5AF1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577889279"/>
      </p:ext>
    </p:extLst>
  </p:cSld>
  <p:clrMapOvr>
    <a:masterClrMapping/>
  </p:clrMapOvr>
</p:sld>
</file>

<file path=ppt/theme/theme1.xml><?xml version="1.0" encoding="utf-8"?>
<a:theme xmlns:a="http://schemas.openxmlformats.org/drawingml/2006/main" name="RetrospectVTI">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4759</Words>
  <Application>Microsoft Office PowerPoint</Application>
  <PresentationFormat>Bredbild</PresentationFormat>
  <Paragraphs>131</Paragraphs>
  <Slides>19</Slides>
  <Notes>19</Notes>
  <HiddenSlides>0</HiddenSlides>
  <MMClips>0</MMClips>
  <ScaleCrop>false</ScaleCrop>
  <HeadingPairs>
    <vt:vector size="6" baseType="variant">
      <vt:variant>
        <vt:lpstr>Använt teckensnitt</vt:lpstr>
      </vt:variant>
      <vt:variant>
        <vt:i4>6</vt:i4>
      </vt:variant>
      <vt:variant>
        <vt:lpstr>Tema</vt:lpstr>
      </vt:variant>
      <vt:variant>
        <vt:i4>1</vt:i4>
      </vt:variant>
      <vt:variant>
        <vt:lpstr>Bildrubriker</vt:lpstr>
      </vt:variant>
      <vt:variant>
        <vt:i4>19</vt:i4>
      </vt:variant>
    </vt:vector>
  </HeadingPairs>
  <TitlesOfParts>
    <vt:vector size="26" baseType="lpstr">
      <vt:lpstr>Aptos</vt:lpstr>
      <vt:lpstr>Arial</vt:lpstr>
      <vt:lpstr>Bookman Old Style</vt:lpstr>
      <vt:lpstr>Calibri</vt:lpstr>
      <vt:lpstr>Franklin Gothic Book</vt:lpstr>
      <vt:lpstr>Wingdings</vt:lpstr>
      <vt:lpstr>RetrospectVTI</vt:lpstr>
      <vt:lpstr>Marknadsanalys-rapport för Mystic Spice Premium Chai Tea</vt:lpstr>
      <vt:lpstr>Agenda</vt:lpstr>
      <vt:lpstr>Introduktion</vt:lpstr>
      <vt:lpstr>Produkt-beskrivning</vt:lpstr>
      <vt:lpstr>Produktbeskrivning(1/2)</vt:lpstr>
      <vt:lpstr>Produkt-beskrivning (2/2)</vt:lpstr>
      <vt:lpstr>Marknadsutveckling och efterfrågan</vt:lpstr>
      <vt:lpstr>Konkurrens-analys: Tetley</vt:lpstr>
      <vt:lpstr>Konkurrensanalys: Teavana</vt:lpstr>
      <vt:lpstr>Konkurrens-analys: Davids te</vt:lpstr>
      <vt:lpstr>Konkurrensanalys: Lokala varumärken</vt:lpstr>
      <vt:lpstr>Marknadsandel för chai-te i Latinamerika</vt:lpstr>
      <vt:lpstr>Distributionskanaler: Återförsäljare</vt:lpstr>
      <vt:lpstr>Distributionskanaler: Grossister</vt:lpstr>
      <vt:lpstr>Distributionskanaler: Distributörer</vt:lpstr>
      <vt:lpstr>Marknads-föringsplan och strategi</vt:lpstr>
      <vt:lpstr>Förväntade resultat och utmaningar: Förväntade resultat</vt:lpstr>
      <vt:lpstr>Förväntade resultat och utmaningar: Potentiella utmaningar</vt:lpstr>
      <vt:lpstr>Rekommen-dationer och slutsatser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2024-02-09T21:35:56Z</dcterms:created>
  <dcterms:modified xsi:type="dcterms:W3CDTF">2024-05-27T14:28:16Z</dcterms:modified>
  <cp:contentStatus/>
</cp:coreProperties>
</file>