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21"/>
  </p:notesMasterIdLst>
  <p:sldIdLst>
    <p:sldId id="256" r:id="rId2"/>
    <p:sldId id="275"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97" d="100"/>
          <a:sy n="97" d="100"/>
        </p:scale>
        <p:origin x="138"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79337C-AD0D-499E-B6BA-802817985C42}" type="datetimeFigureOut">
              <a:rPr lang="en-US" smtClean="0"/>
              <a:t>10/7/2024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C2D512-EDAA-4B05-BF71-92E4081BB548}" type="slidenum">
              <a:rPr lang="en-US" smtClean="0"/>
              <a:t>‹#›</a:t>
            </a:fld>
            <a:endParaRPr lang="en-US"/>
          </a:p>
        </p:txBody>
      </p:sp>
    </p:spTree>
    <p:extLst>
      <p:ext uri="{BB962C8B-B14F-4D97-AF65-F5344CB8AC3E}">
        <p14:creationId xmlns:p14="http://schemas.microsoft.com/office/powerpoint/2010/main" val="150378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presentation was automatically generated by PowerPoint Copilot based on content found in this document:
https://microsoft-my.sharepoint.com/personal/dahans_microsoft_com/Documents/MS-4005/Market%20Analysis%20Report%20for%20Mystic%20Spice%20Premium%20Chai%20Tea.docx
AI-generated content may be incorrect.</a:t>
            </a:r>
          </a:p>
        </p:txBody>
      </p:sp>
      <p:sp>
        <p:nvSpPr>
          <p:cNvPr id="4" name="Slide Number Placeholder 3"/>
          <p:cNvSpPr>
            <a:spLocks noGrp="1"/>
          </p:cNvSpPr>
          <p:nvPr>
            <p:ph type="sldNum" sz="quarter" idx="5"/>
          </p:nvPr>
        </p:nvSpPr>
        <p:spPr/>
        <p:txBody>
          <a:bodyPr/>
          <a:lstStyle/>
          <a:p>
            <a:fld id="{A90F2FBF-8C74-410C-A02E-82EED468CA5D}" type="slidenum">
              <a:rPr lang="en-US" smtClean="0"/>
              <a:t>1</a:t>
            </a:fld>
            <a:endParaRPr lang="en-US"/>
          </a:p>
        </p:txBody>
      </p:sp>
    </p:spTree>
    <p:extLst>
      <p:ext uri="{BB962C8B-B14F-4D97-AF65-F5344CB8AC3E}">
        <p14:creationId xmlns:p14="http://schemas.microsoft.com/office/powerpoint/2010/main" val="2858880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Latin America, there are several local brands that offer Chai tea products, such as Mate Factor, Chai Mate, and Chai Brasil. These brands cater to the local tastes and preferences, blending their Chai tea with local ingredients like mate, guarana, and acai. They are priced competitively and are available in various channels. Their strengths are their affordability, accessibility, and adaptability, while their weaknesses are their quality, consistency, and innovation.
Original Content:
·         Local Brands: There are also several local brands that offer Chai tea products in Latin America, such as Mate Factor, Chai Mate, and Chai Brasil. These brands cater to the local tastes and preferences of the consumers, and offer Chai tea products that are blended with local ingredients, such as mate, guarana, and acai. These brands' Chai tea products are priced competitively and are available in various channels, such as supermarkets, health stores, and cafes. These brands' strengths are their affordability, accessibility, and adaptability, while their weaknesses are their quality, consistency, and innovation.
</a:t>
            </a:r>
          </a:p>
        </p:txBody>
      </p:sp>
      <p:sp>
        <p:nvSpPr>
          <p:cNvPr id="4" name="Slide Number Placeholder 3"/>
          <p:cNvSpPr>
            <a:spLocks noGrp="1"/>
          </p:cNvSpPr>
          <p:nvPr>
            <p:ph type="sldNum" sz="quarter" idx="5"/>
          </p:nvPr>
        </p:nvSpPr>
        <p:spPr/>
        <p:txBody>
          <a:bodyPr/>
          <a:lstStyle/>
          <a:p>
            <a:fld id="{A90F2FBF-8C74-410C-A02E-82EED468CA5D}" type="slidenum">
              <a:rPr lang="en-US" smtClean="0"/>
              <a:t>11</a:t>
            </a:fld>
            <a:endParaRPr lang="en-US"/>
          </a:p>
        </p:txBody>
      </p:sp>
    </p:spTree>
    <p:extLst>
      <p:ext uri="{BB962C8B-B14F-4D97-AF65-F5344CB8AC3E}">
        <p14:creationId xmlns:p14="http://schemas.microsoft.com/office/powerpoint/2010/main" val="2307217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undefined</a:t>
            </a:r>
          </a:p>
        </p:txBody>
      </p:sp>
      <p:sp>
        <p:nvSpPr>
          <p:cNvPr id="4" name="Slide Number Placeholder 3"/>
          <p:cNvSpPr>
            <a:spLocks noGrp="1"/>
          </p:cNvSpPr>
          <p:nvPr>
            <p:ph type="sldNum" sz="quarter" idx="5"/>
          </p:nvPr>
        </p:nvSpPr>
        <p:spPr/>
        <p:txBody>
          <a:bodyPr/>
          <a:lstStyle/>
          <a:p>
            <a:fld id="{A90F2FBF-8C74-410C-A02E-82EED468CA5D}" type="slidenum">
              <a:rPr lang="en-US" smtClean="0"/>
              <a:t>12</a:t>
            </a:fld>
            <a:endParaRPr lang="en-US"/>
          </a:p>
        </p:txBody>
      </p:sp>
    </p:spTree>
    <p:extLst>
      <p:ext uri="{BB962C8B-B14F-4D97-AF65-F5344CB8AC3E}">
        <p14:creationId xmlns:p14="http://schemas.microsoft.com/office/powerpoint/2010/main" val="2161222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Chai tea in Latin America is distributed through retailers, wholesalers, and distributors. Retailers, such as supermarkets and cafes, sell directly to consumers and can influence their perception and purchase. Major retailers include Walmart and Starbucks. Wholesalers sell in bulk to retailers, while distributors transport products from manufacturers to retailers.
Original Content:
The distribution channels for Chai tea in Latin America are the ways and means by which Chai tea products are delivered and sold to the final consumers. The distribution channels for Chai tea in Latin America can be classified into three types: retailers, wholesalers, and distributors.
Retailers are the businesses that sell Chai tea products directly to the consumers, such as supermarkets, convenience stores, specialty stores, cafes, and online platforms. Retailers are the most visible and accessible channel for Chai tea products, and they can influence the consumer's perception, preference, and purchase of Chai tea products. Retailers can also offer promotional and merchandising support for Chai tea products, such as displays, signage, and shelf space. Some of the major retailers of Chai tea products in Latin America are Walmart, Carrefour, Oxxo, Starbucks, and Amazon.
</a:t>
            </a:r>
          </a:p>
        </p:txBody>
      </p:sp>
      <p:sp>
        <p:nvSpPr>
          <p:cNvPr id="4" name="Slide Number Placeholder 3"/>
          <p:cNvSpPr>
            <a:spLocks noGrp="1"/>
          </p:cNvSpPr>
          <p:nvPr>
            <p:ph type="sldNum" sz="quarter" idx="5"/>
          </p:nvPr>
        </p:nvSpPr>
        <p:spPr/>
        <p:txBody>
          <a:bodyPr/>
          <a:lstStyle/>
          <a:p>
            <a:fld id="{A90F2FBF-8C74-410C-A02E-82EED468CA5D}" type="slidenum">
              <a:rPr lang="en-US" smtClean="0"/>
              <a:t>13</a:t>
            </a:fld>
            <a:endParaRPr lang="en-US"/>
          </a:p>
        </p:txBody>
      </p:sp>
    </p:spTree>
    <p:extLst>
      <p:ext uri="{BB962C8B-B14F-4D97-AF65-F5344CB8AC3E}">
        <p14:creationId xmlns:p14="http://schemas.microsoft.com/office/powerpoint/2010/main" val="76681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Wholesalers buy Chai tea products in bulk and sell them to retailers or other intermediaries. They link the supply and demand of Chai tea products and offer various services. Major wholesalers in Latin America include Cencosud, Grupo Pao de Acucar, La Anonima, and Makro.
Original Content:
Wholesalers are the businesses that buy Chai tea products in bulk from the manufacturers or distributors and sell them to the retailers or other intermediaries. Wholesalers are the link between the supply and the demand of Chai tea products, and they can offer economies of scale, storage, and transportation services for Chai tea products. Wholesalers can also provide market information, feedback, and credit facilities for Chai tea products. Some of the major wholesalers of Chai tea products in Latin America are Cencosud, Grupo Pao de Acucar, La Anonima, and Makro.
</a:t>
            </a:r>
          </a:p>
        </p:txBody>
      </p:sp>
      <p:sp>
        <p:nvSpPr>
          <p:cNvPr id="4" name="Slide Number Placeholder 3"/>
          <p:cNvSpPr>
            <a:spLocks noGrp="1"/>
          </p:cNvSpPr>
          <p:nvPr>
            <p:ph type="sldNum" sz="quarter" idx="5"/>
          </p:nvPr>
        </p:nvSpPr>
        <p:spPr/>
        <p:txBody>
          <a:bodyPr/>
          <a:lstStyle/>
          <a:p>
            <a:fld id="{A90F2FBF-8C74-410C-A02E-82EED468CA5D}" type="slidenum">
              <a:rPr lang="en-US" smtClean="0"/>
              <a:t>14</a:t>
            </a:fld>
            <a:endParaRPr lang="en-US"/>
          </a:p>
        </p:txBody>
      </p:sp>
    </p:spTree>
    <p:extLst>
      <p:ext uri="{BB962C8B-B14F-4D97-AF65-F5344CB8AC3E}">
        <p14:creationId xmlns:p14="http://schemas.microsoft.com/office/powerpoint/2010/main" val="3415824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Distributors represent and distribute Chai tea products, facilitate their movement and sale, and offer marketing, sales, and after-sales services. They establish and maintain relationships with retailers and consumers, and provide technical and logistical support. Major distributors in Latin America include Unilever, Nestle, Coca-Cola, and PepsiCo.
Original Content:
Distributors are the businesses that represent and distribute Chai tea products on behalf of the manufacturers or wholesalers. Distributors are the agents that facilitate the movement and sale of Chai tea products in different markets and regions, and they can offer marketing, sales, and after-sales services for Chai tea products. Distributors can also establish and maintain relationships with the retailers and consumers, and provide technical and logistical support for Chai tea products. Some of the major distributors of Chai tea products in Latin America are Unilever, Nestle, Coca-Cola, and PepsiCo.
</a:t>
            </a:r>
          </a:p>
        </p:txBody>
      </p:sp>
      <p:sp>
        <p:nvSpPr>
          <p:cNvPr id="4" name="Slide Number Placeholder 3"/>
          <p:cNvSpPr>
            <a:spLocks noGrp="1"/>
          </p:cNvSpPr>
          <p:nvPr>
            <p:ph type="sldNum" sz="quarter" idx="5"/>
          </p:nvPr>
        </p:nvSpPr>
        <p:spPr/>
        <p:txBody>
          <a:bodyPr/>
          <a:lstStyle/>
          <a:p>
            <a:fld id="{A90F2FBF-8C74-410C-A02E-82EED468CA5D}" type="slidenum">
              <a:rPr lang="en-US" smtClean="0"/>
              <a:t>15</a:t>
            </a:fld>
            <a:endParaRPr lang="en-US"/>
          </a:p>
        </p:txBody>
      </p:sp>
    </p:spTree>
    <p:extLst>
      <p:ext uri="{BB962C8B-B14F-4D97-AF65-F5344CB8AC3E}">
        <p14:creationId xmlns:p14="http://schemas.microsoft.com/office/powerpoint/2010/main" val="3610476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promotion plan and strategy for Chai tea in Latin America aims to increase awareness, position it as a premium product, encourage trial and purchase, and build loyalty. Tactics include creating a brand name and logo, developing a website and social media presence, launching a digital marketing campaign, distributing free samples, organizing events, and partnering with local businesses. The plan will be implemented over 12 months with a budget of $100,000 and evaluated using key performance indicators.
Original Content:
Promotion Plan and Strategy
The promotion plan and strategy for Chai tea in Latin America aims to achieve the following objectives:
·         Increase awareness and interest in Chai tea among the target audience
·         Position Chai tea as a premium, natural, and healthy product that offers a unique and satisfying experience
·         Encourage trial and purchase of Chai tea through various channels and incentives
·         Build loyalty and retention among Chai tea consumers through engagement and feedback
The promotion plan and strategy for Chai tea in Latin America will use a combination of tactics, such as:
·         Creating a catchy and memorable brand name and logo for Chai tea
·         Developing a website and social media presence for Chai tea that showcases its benefits, features, and stories
·         Launching a digital marketing campaign that uses SEO, SEM, email marketing, and influencer marketing to reach and attract potential customers
·         Distributing free samples and coupons of Chai tea in strategic locations, such as supermarkets, cafes, and health stores
·         Organizing events and contests that invite people to try and share Chai tea with their friends and family
·         Partnering with local businesses and organizations that share the same values and vision as Chai tea
The promotion plan and strategy for Chai tea in Latin America will be implemented over a period of 12 months, with a budget of $100,000. The plan will be monitored and evaluated using key performance indicators, such as website traffic, social media engagement, email open rates, conversion rates, sales volume, customer satisfaction, and retention rates.
</a:t>
            </a:r>
          </a:p>
        </p:txBody>
      </p:sp>
      <p:sp>
        <p:nvSpPr>
          <p:cNvPr id="4" name="Slide Number Placeholder 3"/>
          <p:cNvSpPr>
            <a:spLocks noGrp="1"/>
          </p:cNvSpPr>
          <p:nvPr>
            <p:ph type="sldNum" sz="quarter" idx="5"/>
          </p:nvPr>
        </p:nvSpPr>
        <p:spPr/>
        <p:txBody>
          <a:bodyPr/>
          <a:lstStyle/>
          <a:p>
            <a:fld id="{A90F2FBF-8C74-410C-A02E-82EED468CA5D}" type="slidenum">
              <a:rPr lang="en-US" smtClean="0"/>
              <a:t>16</a:t>
            </a:fld>
            <a:endParaRPr lang="en-US"/>
          </a:p>
        </p:txBody>
      </p:sp>
    </p:spTree>
    <p:extLst>
      <p:ext uri="{BB962C8B-B14F-4D97-AF65-F5344CB8AC3E}">
        <p14:creationId xmlns:p14="http://schemas.microsoft.com/office/powerpoint/2010/main" val="3285554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promotion plan and strategy for Chai tea in Latin America is expected to result in a 20% increase in awareness and interest, a 10% increase in market share, a 15% increase in sales volume and revenue, and a 25% increase in customer satisfaction and retention rates.
Original Content:
Expected Outcomes and Challenges
The expected outcomes of the promotion plan and strategy for Chai tea in Latin America are:
·         A 20% increase in the awareness and interest in Chai tea among the target audience
·         A 10% increase in the market share of Chai tea in the region
·         A 15% increase in the sales volume and revenue of Chai tea in the region
·         A 25% increase in the customer satisfaction and retention rates of Chai tea in the region
</a:t>
            </a:r>
          </a:p>
        </p:txBody>
      </p:sp>
      <p:sp>
        <p:nvSpPr>
          <p:cNvPr id="4" name="Slide Number Placeholder 3"/>
          <p:cNvSpPr>
            <a:spLocks noGrp="1"/>
          </p:cNvSpPr>
          <p:nvPr>
            <p:ph type="sldNum" sz="quarter" idx="5"/>
          </p:nvPr>
        </p:nvSpPr>
        <p:spPr/>
        <p:txBody>
          <a:bodyPr/>
          <a:lstStyle/>
          <a:p>
            <a:fld id="{A90F2FBF-8C74-410C-A02E-82EED468CA5D}" type="slidenum">
              <a:rPr lang="en-US" smtClean="0"/>
              <a:t>17</a:t>
            </a:fld>
            <a:endParaRPr lang="en-US"/>
          </a:p>
        </p:txBody>
      </p:sp>
    </p:spTree>
    <p:extLst>
      <p:ext uri="{BB962C8B-B14F-4D97-AF65-F5344CB8AC3E}">
        <p14:creationId xmlns:p14="http://schemas.microsoft.com/office/powerpoint/2010/main" val="1446624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promotion plan and strategy for Chai tea in Latin America faces several challenges, including high price, lack of awareness, competition from other tea products, regulatory and cultural barriers, and environmental and social issues that may affect the supply and quality of Chai tea ingredients.
Original Content:
The potential challenges of the promotion plan and strategy for Chai tea in Latin America are:
·         The high price and low affordability of Chai tea products compared to other beverages
·         The lack of awareness and familiarity with Chai tea among some segments of the population
·         The competition from other tea products, such as herbal, green, and black teas
·         The regulatory and cultural barriers that may limit the entry and expansion of Chai tea products in some countries
·         The environmental and social issues that may affect the supply and quality of Chai tea ingredients
</a:t>
            </a:r>
          </a:p>
        </p:txBody>
      </p:sp>
      <p:sp>
        <p:nvSpPr>
          <p:cNvPr id="4" name="Slide Number Placeholder 3"/>
          <p:cNvSpPr>
            <a:spLocks noGrp="1"/>
          </p:cNvSpPr>
          <p:nvPr>
            <p:ph type="sldNum" sz="quarter" idx="5"/>
          </p:nvPr>
        </p:nvSpPr>
        <p:spPr/>
        <p:txBody>
          <a:bodyPr/>
          <a:lstStyle/>
          <a:p>
            <a:fld id="{A90F2FBF-8C74-410C-A02E-82EED468CA5D}" type="slidenum">
              <a:rPr lang="en-US" smtClean="0"/>
              <a:t>18</a:t>
            </a:fld>
            <a:endParaRPr lang="en-US"/>
          </a:p>
        </p:txBody>
      </p:sp>
    </p:spTree>
    <p:extLst>
      <p:ext uri="{BB962C8B-B14F-4D97-AF65-F5344CB8AC3E}">
        <p14:creationId xmlns:p14="http://schemas.microsoft.com/office/powerpoint/2010/main" val="7609074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Chai tea is a promising product in the Latin American market, offering a healthy and exotic alternative. It should be positioned as a premium and versatile product, leveraging its unique features and benefits. A mix of online and offline tactics should be used to reach the target audience and overcome challenges.
Original Content:
Recommendations and Conclusions
Based on the market analysis, the competitive analysis, the distribution channels, and the promotion plan and strategy, the following recommendations and conclusions can be drawn for the future of Chai tea in Latin America:
·         Chai tea is a promising product that has a potential to grow and succeed in the Latin American market, as it offers a healthy, natural, and exotic alternative to other beverages
·         Chai tea needs to be positioned and marketed as a premium, authentic, and versatile product that can appeal to different segments and occasions
·         Chai tea needs to leverage its unique features and benefits, such as its rich aroma, flavor, and health benefits, to differentiate itself from other tea products
·         Chai tea needs to use a mix of online and offline tactics to reach and engage with the target audience, and to create a loyal and satisfied customer base
·         Chai tea needs to overcome the challenges and threats that may hinder its growth and expansion in the region, such as price, awareness, competition, regulation, and sustainability
In conclusion, Chai tea is a product that has a lot of potential and opportunities in the Latin American market, but also faces some challenges and risks. The promotion plan and strategy outlined in this report aims to address these issues and to achieve the desired outcomes. However, the promotion plan and strategy needs to be constantly monitored, evaluated, and adjusted according to the changing market conditions and customer feedback.
</a:t>
            </a:r>
          </a:p>
        </p:txBody>
      </p:sp>
      <p:sp>
        <p:nvSpPr>
          <p:cNvPr id="4" name="Slide Number Placeholder 3"/>
          <p:cNvSpPr>
            <a:spLocks noGrp="1"/>
          </p:cNvSpPr>
          <p:nvPr>
            <p:ph type="sldNum" sz="quarter" idx="5"/>
          </p:nvPr>
        </p:nvSpPr>
        <p:spPr/>
        <p:txBody>
          <a:bodyPr/>
          <a:lstStyle/>
          <a:p>
            <a:fld id="{A90F2FBF-8C74-410C-A02E-82EED468CA5D}" type="slidenum">
              <a:rPr lang="en-US" smtClean="0"/>
              <a:t>19</a:t>
            </a:fld>
            <a:endParaRPr lang="en-US"/>
          </a:p>
        </p:txBody>
      </p:sp>
    </p:spTree>
    <p:extLst>
      <p:ext uri="{BB962C8B-B14F-4D97-AF65-F5344CB8AC3E}">
        <p14:creationId xmlns:p14="http://schemas.microsoft.com/office/powerpoint/2010/main" val="88096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report provides a market analysis for Mystic Spice Premium Chai Tea in the Latin American region. It covers the product description, market trend, competitive analysis, distribution channels, promotion plan, expected outcomes, and recommendations for the future.
Original Content:
Introductions
Mystic Spice Premium Chai Tea is a new product launched by Contoso Beverage, a company that specializes in producing and distributing high-quality beverages around the world. Mystic Spice Premium Chai Tea is a spiced tea drink that originated in India and has become popular around the world. It is a versatile beverage that can be enjoyed hot or cold, with or without milk, and with different spices and sweeteners. Chai tea has many health benefits, such as boosting immunity, reducing inflammation, and improving digestion. It also has a rich cultural and historical significance, as it is often associated with hospitality, friendship, and relaxation.
The purpose of this report is to provide a market analysis for Mystic Spice Premium Chai Tea, focusing on the Latin American region. The report will cover the following aspects:
·         The product description, features, and benefits of Mystic Spice Premium Chai Tea
·         The market trend and demand for Chai tea in Latin America
·         The competitive analysis of Chai tea in Latin America
·         The distribution channels for Chai tea in Latin America
·         The promotion plan and strategy for Chai tea in Latin America
·         The expected outcomes and challenges of the promotion plan
·         The recommendations and conclusions for the future of Chai tea in Latin America
</a:t>
            </a:r>
          </a:p>
        </p:txBody>
      </p:sp>
      <p:sp>
        <p:nvSpPr>
          <p:cNvPr id="4" name="Slide Number Placeholder 3"/>
          <p:cNvSpPr>
            <a:spLocks noGrp="1"/>
          </p:cNvSpPr>
          <p:nvPr>
            <p:ph type="sldNum" sz="quarter" idx="5"/>
          </p:nvPr>
        </p:nvSpPr>
        <p:spPr/>
        <p:txBody>
          <a:bodyPr/>
          <a:lstStyle/>
          <a:p>
            <a:fld id="{A90F2FBF-8C74-410C-A02E-82EED468CA5D}" type="slidenum">
              <a:rPr lang="en-US" smtClean="0"/>
              <a:t>3</a:t>
            </a:fld>
            <a:endParaRPr lang="en-US"/>
          </a:p>
        </p:txBody>
      </p:sp>
    </p:spTree>
    <p:extLst>
      <p:ext uri="{BB962C8B-B14F-4D97-AF65-F5344CB8AC3E}">
        <p14:creationId xmlns:p14="http://schemas.microsoft.com/office/powerpoint/2010/main" val="2926773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Mystic Spice Premium Chai Tea is a carefully crafted blend that honors the traditions of Indian chai. Each cup takes you on a journey through India's vibrant landscapes, bringing an authentic chai experience to your home.
Original Content:
Product Description
Mystic Spice Premium Chai Tea is a meticulously crafted blend that pays homage to the timeless traditions of Indian chai. Each cup offers an enchanting journey through the vibrant landscapes of India, bringing you an authentic chai experience right in your home. The product description, features, and benefits of Mystic Spice Premium Chai Tea are summarized in the table below:
</a:t>
            </a:r>
          </a:p>
        </p:txBody>
      </p:sp>
      <p:sp>
        <p:nvSpPr>
          <p:cNvPr id="4" name="Slide Number Placeholder 3"/>
          <p:cNvSpPr>
            <a:spLocks noGrp="1"/>
          </p:cNvSpPr>
          <p:nvPr>
            <p:ph type="sldNum" sz="quarter" idx="5"/>
          </p:nvPr>
        </p:nvSpPr>
        <p:spPr/>
        <p:txBody>
          <a:bodyPr/>
          <a:lstStyle/>
          <a:p>
            <a:fld id="{A90F2FBF-8C74-410C-A02E-82EED468CA5D}" type="slidenum">
              <a:rPr lang="en-US" smtClean="0"/>
              <a:t>4</a:t>
            </a:fld>
            <a:endParaRPr lang="en-US"/>
          </a:p>
        </p:txBody>
      </p:sp>
    </p:spTree>
    <p:extLst>
      <p:ext uri="{BB962C8B-B14F-4D97-AF65-F5344CB8AC3E}">
        <p14:creationId xmlns:p14="http://schemas.microsoft.com/office/powerpoint/2010/main" val="227543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undefined</a:t>
            </a:r>
          </a:p>
        </p:txBody>
      </p:sp>
      <p:sp>
        <p:nvSpPr>
          <p:cNvPr id="4" name="Slide Number Placeholder 3"/>
          <p:cNvSpPr>
            <a:spLocks noGrp="1"/>
          </p:cNvSpPr>
          <p:nvPr>
            <p:ph type="sldNum" sz="quarter" idx="5"/>
          </p:nvPr>
        </p:nvSpPr>
        <p:spPr/>
        <p:txBody>
          <a:bodyPr/>
          <a:lstStyle/>
          <a:p>
            <a:fld id="{A90F2FBF-8C74-410C-A02E-82EED468CA5D}" type="slidenum">
              <a:rPr lang="en-US" smtClean="0"/>
              <a:t>5</a:t>
            </a:fld>
            <a:endParaRPr lang="en-US"/>
          </a:p>
        </p:txBody>
      </p:sp>
    </p:spTree>
    <p:extLst>
      <p:ext uri="{BB962C8B-B14F-4D97-AF65-F5344CB8AC3E}">
        <p14:creationId xmlns:p14="http://schemas.microsoft.com/office/powerpoint/2010/main" val="815601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undefined</a:t>
            </a:r>
          </a:p>
        </p:txBody>
      </p:sp>
      <p:sp>
        <p:nvSpPr>
          <p:cNvPr id="4" name="Slide Number Placeholder 3"/>
          <p:cNvSpPr>
            <a:spLocks noGrp="1"/>
          </p:cNvSpPr>
          <p:nvPr>
            <p:ph type="sldNum" sz="quarter" idx="5"/>
          </p:nvPr>
        </p:nvSpPr>
        <p:spPr/>
        <p:txBody>
          <a:bodyPr/>
          <a:lstStyle/>
          <a:p>
            <a:fld id="{A90F2FBF-8C74-410C-A02E-82EED468CA5D}" type="slidenum">
              <a:rPr lang="en-US" smtClean="0"/>
              <a:t>6</a:t>
            </a:fld>
            <a:endParaRPr lang="en-US"/>
          </a:p>
        </p:txBody>
      </p:sp>
    </p:spTree>
    <p:extLst>
      <p:ext uri="{BB962C8B-B14F-4D97-AF65-F5344CB8AC3E}">
        <p14:creationId xmlns:p14="http://schemas.microsoft.com/office/powerpoint/2010/main" val="62582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Latin American market offers a great opportunity for Chai tea, with a growing demand for healthy, natural, and exotic products. The global Chai tea market size was valued at USD 1.9 billion in 2019 and is expected to grow at a CAGR of 5.5% from 2020 to 2027, with Latin America being one of the fastest-growing regions. The main drivers for growth include increasing awareness, rising disposable income, and expanding distribution.
Original Content:
Market Trend and Demand
The Latin American market offers a great opportunity for Chai tea, as the region has a growing demand for healthy, natural, and exotic products. The region also has a strong tea culture, especially in countries like Argentina, Chile, and Uruguay, where mate is a popular drink. Chai tea can appeal to both tea lovers and coffee drinkers, as it offers a similar caffeine boost and a more complex flavor profile. Chai tea can also fit into the lifestyle and preferences of Latin American consumers, who enjoy socializing, sharing, and indulging in sweet treats.
According to a report by Grand View Research, the global Chai tea market size was valued at USD 1.9 billion in 2019 and is expected to grow at a compound annual growth rate (CAGR) of 5.5% from 2020 to 2027. The report also states that Latin America is one of the fastest-growing regions for Chai tea, with a CAGR of 6.2% from 2020 to 2027. The main drivers for the growth of Chai tea in Latin America are:
·         The increasing awareness and interest in the health benefits and cultural aspects of Chai tea
·         The rising disposable income and spending power of the middle-class consumers
·         The growing popularity of specialty and premium teas among the younger and urban segments
·         The expanding distribution and availability of Chai tea products in various channels, such as supermarkets, cafes, and online platforms
·         The emergence of new and innovative flavors and formats of Chai tea, such as ready-to-drink, instant, and organic varieties
</a:t>
            </a:r>
          </a:p>
        </p:txBody>
      </p:sp>
      <p:sp>
        <p:nvSpPr>
          <p:cNvPr id="4" name="Slide Number Placeholder 3"/>
          <p:cNvSpPr>
            <a:spLocks noGrp="1"/>
          </p:cNvSpPr>
          <p:nvPr>
            <p:ph type="sldNum" sz="quarter" idx="5"/>
          </p:nvPr>
        </p:nvSpPr>
        <p:spPr/>
        <p:txBody>
          <a:bodyPr/>
          <a:lstStyle/>
          <a:p>
            <a:fld id="{A90F2FBF-8C74-410C-A02E-82EED468CA5D}" type="slidenum">
              <a:rPr lang="en-US" smtClean="0"/>
              <a:t>7</a:t>
            </a:fld>
            <a:endParaRPr lang="en-US"/>
          </a:p>
        </p:txBody>
      </p:sp>
    </p:spTree>
    <p:extLst>
      <p:ext uri="{BB962C8B-B14F-4D97-AF65-F5344CB8AC3E}">
        <p14:creationId xmlns:p14="http://schemas.microsoft.com/office/powerpoint/2010/main" val="1658561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Tetley is a British tea company that is the market leader in Brazil. They offer a range of Chai tea products in various formats and are affordably priced. Their strengths are their brand recognition, quality, and variety, while their weaknesses are their lack of innovation and differentiation.
Original Content:
·         Tetley: Tetley is a British tea company that has a strong presence in Latin America, especially in Brazil, where it is the market leader. Tetley offers a range of Chai tea products, such as black, green, and herbal varieties, in tea bags, loose leaf, and ready-to-drink formats. Tetley's Chai tea products are priced affordably and are widely available in supermarkets, convenience stores, and online platforms. Tetley's strengths are its brand recognition, quality, and variety, while its weaknesses are its lack of innovation and differentiation.
</a:t>
            </a:r>
          </a:p>
        </p:txBody>
      </p:sp>
      <p:sp>
        <p:nvSpPr>
          <p:cNvPr id="4" name="Slide Number Placeholder 3"/>
          <p:cNvSpPr>
            <a:spLocks noGrp="1"/>
          </p:cNvSpPr>
          <p:nvPr>
            <p:ph type="sldNum" sz="quarter" idx="5"/>
          </p:nvPr>
        </p:nvSpPr>
        <p:spPr/>
        <p:txBody>
          <a:bodyPr/>
          <a:lstStyle/>
          <a:p>
            <a:fld id="{A90F2FBF-8C74-410C-A02E-82EED468CA5D}" type="slidenum">
              <a:rPr lang="en-US" smtClean="0"/>
              <a:t>8</a:t>
            </a:fld>
            <a:endParaRPr lang="en-US"/>
          </a:p>
        </p:txBody>
      </p:sp>
    </p:spTree>
    <p:extLst>
      <p:ext uri="{BB962C8B-B14F-4D97-AF65-F5344CB8AC3E}">
        <p14:creationId xmlns:p14="http://schemas.microsoft.com/office/powerpoint/2010/main" val="397438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Teavana is a US-based tea company owned by Starbucks, operating in several Latin American countries. They offer a premium and exclusive range of Chai tea products, such as Masala Chai, Rooibos Chai, and Chai Latte, in loose leaf and ready-to-drink formats. Their strengths are quality, innovation, and customer service, while their weaknesses are high price and limited distribution.
Original Content:
·         Teavana: Teavana is a US-based tea company that is owned by Starbucks and operates in several Latin American countries, such as Mexico, Colombia, and Peru. Teavana offers a premium and exclusive range of Chai tea products, such as Masala Chai, Rooibos Chai, and Chai Latte, in loose leaf and ready-to-drink formats. Teavana's Chai tea products are priced at a premium and are mainly available in Starbucks outlets, specialty stores, and online platforms. Teavana's strengths are its quality, innovation, and customer service, while its weaknesses are its high price and limited distribution.
</a:t>
            </a:r>
          </a:p>
        </p:txBody>
      </p:sp>
      <p:sp>
        <p:nvSpPr>
          <p:cNvPr id="4" name="Slide Number Placeholder 3"/>
          <p:cNvSpPr>
            <a:spLocks noGrp="1"/>
          </p:cNvSpPr>
          <p:nvPr>
            <p:ph type="sldNum" sz="quarter" idx="5"/>
          </p:nvPr>
        </p:nvSpPr>
        <p:spPr/>
        <p:txBody>
          <a:bodyPr/>
          <a:lstStyle/>
          <a:p>
            <a:fld id="{A90F2FBF-8C74-410C-A02E-82EED468CA5D}" type="slidenum">
              <a:rPr lang="en-US" smtClean="0"/>
              <a:t>9</a:t>
            </a:fld>
            <a:endParaRPr lang="en-US"/>
          </a:p>
        </p:txBody>
      </p:sp>
    </p:spTree>
    <p:extLst>
      <p:ext uri="{BB962C8B-B14F-4D97-AF65-F5344CB8AC3E}">
        <p14:creationId xmlns:p14="http://schemas.microsoft.com/office/powerpoint/2010/main" val="2924948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David's Tea is a Canadian tea company with a presence in Latin America, offering a diverse range of Chai tea products. Their strengths include variety, flavor, and packaging, while their weaknesses are limited distribution and brand awareness.
Original Content:
·         David's Tea: David's Tea is a Canadian tea company that has a presence in some Latin American countries, such as Chile and Costa Rica. David's Tea offers a diverse and creative range of Chai tea products, such as Pumpkin Chai, Chocolate Chai, and Turmeric Chai, in loose leaf and sachet formats. David's Tea's Chai tea products are priced moderately and are available in its own stores, online platforms, and some specialty stores. David's Tea's strengths are its variety, flavor, and packaging, while its weaknesses are its limited distribution and brand awareness.
</a:t>
            </a:r>
          </a:p>
        </p:txBody>
      </p:sp>
      <p:sp>
        <p:nvSpPr>
          <p:cNvPr id="4" name="Slide Number Placeholder 3"/>
          <p:cNvSpPr>
            <a:spLocks noGrp="1"/>
          </p:cNvSpPr>
          <p:nvPr>
            <p:ph type="sldNum" sz="quarter" idx="5"/>
          </p:nvPr>
        </p:nvSpPr>
        <p:spPr/>
        <p:txBody>
          <a:bodyPr/>
          <a:lstStyle/>
          <a:p>
            <a:fld id="{A90F2FBF-8C74-410C-A02E-82EED468CA5D}" type="slidenum">
              <a:rPr lang="en-US" smtClean="0"/>
              <a:t>10</a:t>
            </a:fld>
            <a:endParaRPr lang="en-US"/>
          </a:p>
        </p:txBody>
      </p:sp>
    </p:spTree>
    <p:extLst>
      <p:ext uri="{BB962C8B-B14F-4D97-AF65-F5344CB8AC3E}">
        <p14:creationId xmlns:p14="http://schemas.microsoft.com/office/powerpoint/2010/main" val="1384755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10/7/2024</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963554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D5506EE-1026-4F35-9ACC-BD05BE0F9B36}"/>
              </a:ext>
            </a:extLst>
          </p:cNvPr>
          <p:cNvSpPr>
            <a:spLocks noGrp="1"/>
          </p:cNvSpPr>
          <p:nvPr>
            <p:ph type="dt" sz="half" idx="10"/>
          </p:nvPr>
        </p:nvSpPr>
        <p:spPr/>
        <p:txBody>
          <a:bodyPr/>
          <a:lstStyle/>
          <a:p>
            <a:fld id="{B612A279-0833-481D-8C56-F67FD0AC6C50}" type="datetime1">
              <a:rPr lang="en-US" smtClean="0"/>
              <a:t>10/7/2024</a:t>
            </a:fld>
            <a:endParaRPr lang="en-US" dirty="0"/>
          </a:p>
        </p:txBody>
      </p:sp>
      <p:sp>
        <p:nvSpPr>
          <p:cNvPr id="8" name="Footer Placeholder 7">
            <a:extLst>
              <a:ext uri="{FF2B5EF4-FFF2-40B4-BE49-F238E27FC236}">
                <a16:creationId xmlns:a16="http://schemas.microsoft.com/office/drawing/2014/main" id="{B7696E5F-8D95-4450-AE52-5438E6EDE2B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64644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F33D6B0-F070-45C4-A472-19F432BE3932}"/>
              </a:ext>
            </a:extLst>
          </p:cNvPr>
          <p:cNvSpPr>
            <a:spLocks noGrp="1"/>
          </p:cNvSpPr>
          <p:nvPr>
            <p:ph type="dt" sz="half" idx="10"/>
          </p:nvPr>
        </p:nvSpPr>
        <p:spPr/>
        <p:txBody>
          <a:bodyPr/>
          <a:lstStyle/>
          <a:p>
            <a:fld id="{6587DA83-5663-4C9C-B9AA-0B40A3DAFF81}" type="datetime1">
              <a:rPr lang="en-US" smtClean="0"/>
              <a:t>10/7/2024</a:t>
            </a:fld>
            <a:endParaRPr lang="en-US" dirty="0"/>
          </a:p>
        </p:txBody>
      </p:sp>
      <p:sp>
        <p:nvSpPr>
          <p:cNvPr id="8" name="Footer Placeholder 7">
            <a:extLst>
              <a:ext uri="{FF2B5EF4-FFF2-40B4-BE49-F238E27FC236}">
                <a16:creationId xmlns:a16="http://schemas.microsoft.com/office/drawing/2014/main" id="{9975399F-DAB2-410D-967F-ED17E6F796E7}"/>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6960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10/7/2024</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481996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10/7/2024</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65489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10/7/2024</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05735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10/7/2024</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83737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10/7/2024</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18916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10/7/2024</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2227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10/7/2024</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51372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10/7/2024</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6273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10/7/2024</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78024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1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1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1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1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A9286AD2-18A9-4868-A4E3-7A2097A208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1"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518572-344E-D9BE-AB61-D8C997953D93}"/>
              </a:ext>
            </a:extLst>
          </p:cNvPr>
          <p:cNvSpPr>
            <a:spLocks noGrp="1"/>
          </p:cNvSpPr>
          <p:nvPr>
            <p:ph type="ctrTitle"/>
          </p:nvPr>
        </p:nvSpPr>
        <p:spPr>
          <a:xfrm>
            <a:off x="648929" y="639097"/>
            <a:ext cx="6253317" cy="3686015"/>
          </a:xfrm>
        </p:spPr>
        <p:txBody>
          <a:bodyPr>
            <a:normAutofit/>
          </a:bodyPr>
          <a:lstStyle/>
          <a:p>
            <a:r>
              <a:rPr lang="en-US" sz="5600"/>
              <a:t>Market Analysis Report for Mystic Spice Premium Chai Tea</a:t>
            </a:r>
          </a:p>
        </p:txBody>
      </p:sp>
      <p:cxnSp>
        <p:nvCxnSpPr>
          <p:cNvPr id="19" name="Straight Connector 18">
            <a:extLst>
              <a:ext uri="{FF2B5EF4-FFF2-40B4-BE49-F238E27FC236}">
                <a16:creationId xmlns:a16="http://schemas.microsoft.com/office/drawing/2014/main" id="{E7A7CD63-7EC3-44F3-95D0-595C4019FF2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44179" y="4498925"/>
            <a:ext cx="5636107"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3" name="Picture 12" descr="Tea and dessert">
            <a:extLst>
              <a:ext uri="{FF2B5EF4-FFF2-40B4-BE49-F238E27FC236}">
                <a16:creationId xmlns:a16="http://schemas.microsoft.com/office/drawing/2014/main" id="{F0E27F3C-2BEE-7255-556D-FFC137811956}"/>
              </a:ext>
            </a:extLst>
          </p:cNvPr>
          <p:cNvPicPr>
            <a:picLocks noChangeAspect="1"/>
          </p:cNvPicPr>
          <p:nvPr/>
        </p:nvPicPr>
        <p:blipFill rotWithShape="1">
          <a:blip r:embed="rId3"/>
          <a:srcRect l="13082" r="18651" b="-1"/>
          <a:stretch/>
        </p:blipFill>
        <p:spPr>
          <a:xfrm>
            <a:off x="7556686" y="1"/>
            <a:ext cx="4635315" cy="6857999"/>
          </a:xfrm>
          <a:prstGeom prst="rect">
            <a:avLst/>
          </a:prstGeom>
        </p:spPr>
      </p:pic>
    </p:spTree>
    <p:extLst>
      <p:ext uri="{BB962C8B-B14F-4D97-AF65-F5344CB8AC3E}">
        <p14:creationId xmlns:p14="http://schemas.microsoft.com/office/powerpoint/2010/main" val="3762268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1"/>
            <a:ext cx="4648593"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2C63ECDC-7CCC-ED99-2D46-A5D07E8F7FCA}"/>
              </a:ext>
            </a:extLst>
          </p:cNvPr>
          <p:cNvSpPr>
            <a:spLocks noGrp="1"/>
          </p:cNvSpPr>
          <p:nvPr>
            <p:ph type="title"/>
          </p:nvPr>
        </p:nvSpPr>
        <p:spPr>
          <a:xfrm>
            <a:off x="492369" y="605896"/>
            <a:ext cx="3642309" cy="5646208"/>
          </a:xfrm>
        </p:spPr>
        <p:txBody>
          <a:bodyPr anchor="ctr">
            <a:normAutofit/>
          </a:bodyPr>
          <a:lstStyle/>
          <a:p>
            <a:r>
              <a:rPr lang="en-US" sz="4400">
                <a:solidFill>
                  <a:srgbClr val="FFFFFF"/>
                </a:solidFill>
              </a:rPr>
              <a:t>Competitive Analysis: David's Tea</a:t>
            </a:r>
          </a:p>
        </p:txBody>
      </p:sp>
      <p:sp>
        <p:nvSpPr>
          <p:cNvPr id="3" name="Content Placeholder 2">
            <a:extLst>
              <a:ext uri="{FF2B5EF4-FFF2-40B4-BE49-F238E27FC236}">
                <a16:creationId xmlns:a16="http://schemas.microsoft.com/office/drawing/2014/main" id="{C10A8719-A744-F36F-41AE-EA6888E14168}"/>
              </a:ext>
            </a:extLst>
          </p:cNvPr>
          <p:cNvSpPr>
            <a:spLocks noGrp="1"/>
          </p:cNvSpPr>
          <p:nvPr>
            <p:ph idx="1"/>
          </p:nvPr>
        </p:nvSpPr>
        <p:spPr>
          <a:xfrm>
            <a:off x="5231958" y="605896"/>
            <a:ext cx="5923721" cy="5646208"/>
          </a:xfrm>
        </p:spPr>
        <p:txBody>
          <a:bodyPr anchor="ctr">
            <a:normAutofit/>
          </a:bodyPr>
          <a:lstStyle/>
          <a:p>
            <a:pPr>
              <a:lnSpc>
                <a:spcPct val="110000"/>
              </a:lnSpc>
            </a:pPr>
            <a:r>
              <a:rPr lang="en-US" sz="1900"/>
              <a:t>Canadian tea company with presence in Latin America</a:t>
            </a:r>
          </a:p>
          <a:p>
            <a:pPr lvl="1">
              <a:lnSpc>
                <a:spcPct val="110000"/>
              </a:lnSpc>
            </a:pPr>
            <a:r>
              <a:rPr lang="en-US" sz="1900"/>
              <a:t>Available in countries such as Chile and Costa Rica</a:t>
            </a:r>
          </a:p>
          <a:p>
            <a:pPr>
              <a:lnSpc>
                <a:spcPct val="110000"/>
              </a:lnSpc>
            </a:pPr>
            <a:r>
              <a:rPr lang="en-US" sz="1900"/>
              <a:t>Offers diverse and creative range of Chai tea products</a:t>
            </a:r>
          </a:p>
          <a:p>
            <a:pPr lvl="1">
              <a:lnSpc>
                <a:spcPct val="110000"/>
              </a:lnSpc>
            </a:pPr>
            <a:r>
              <a:rPr lang="en-US" sz="1900"/>
              <a:t>Flavors include Pumpkin Chai, Chocolate Chai, and Turmeric Chai</a:t>
            </a:r>
          </a:p>
          <a:p>
            <a:pPr lvl="1">
              <a:lnSpc>
                <a:spcPct val="110000"/>
              </a:lnSpc>
            </a:pPr>
            <a:r>
              <a:rPr lang="en-US" sz="1900"/>
              <a:t>Available in loose leaf and sachet formats</a:t>
            </a:r>
          </a:p>
          <a:p>
            <a:pPr>
              <a:lnSpc>
                <a:spcPct val="110000"/>
              </a:lnSpc>
            </a:pPr>
            <a:r>
              <a:rPr lang="en-US" sz="1900"/>
              <a:t>Moderately priced and available in own stores, online, and specialty stores</a:t>
            </a:r>
          </a:p>
          <a:p>
            <a:pPr>
              <a:lnSpc>
                <a:spcPct val="110000"/>
              </a:lnSpc>
            </a:pPr>
            <a:r>
              <a:rPr lang="en-US" sz="1900"/>
              <a:t>Strengths: variety, flavor, and packaging</a:t>
            </a:r>
          </a:p>
          <a:p>
            <a:pPr>
              <a:lnSpc>
                <a:spcPct val="110000"/>
              </a:lnSpc>
            </a:pPr>
            <a:r>
              <a:rPr lang="en-US" sz="1900"/>
              <a:t>Weaknesses: limited distribution and brand awareness</a:t>
            </a:r>
          </a:p>
        </p:txBody>
      </p:sp>
      <p:sp>
        <p:nvSpPr>
          <p:cNvPr id="12" name="Rectangle 11">
            <a:extLst>
              <a:ext uri="{FF2B5EF4-FFF2-40B4-BE49-F238E27FC236}">
                <a16:creationId xmlns:a16="http://schemas.microsoft.com/office/drawing/2014/main" id="{FCAEED9E-BB91-43A0-911B-1ACD8803E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1721110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2" name="Straight Connector 11">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C293FA5-A6FB-46D5-6BFA-2E60B2264C18}"/>
              </a:ext>
            </a:extLst>
          </p:cNvPr>
          <p:cNvSpPr>
            <a:spLocks noGrp="1"/>
          </p:cNvSpPr>
          <p:nvPr>
            <p:ph type="title"/>
          </p:nvPr>
        </p:nvSpPr>
        <p:spPr>
          <a:xfrm>
            <a:off x="5172074" y="286603"/>
            <a:ext cx="5983605" cy="1450757"/>
          </a:xfrm>
        </p:spPr>
        <p:txBody>
          <a:bodyPr vert="horz" lIns="91440" tIns="45720" rIns="91440" bIns="45720" rtlCol="0" anchor="b">
            <a:normAutofit fontScale="90000"/>
          </a:bodyPr>
          <a:lstStyle/>
          <a:p>
            <a:r>
              <a:rPr lang="en-US"/>
              <a:t>Competitive Analysis: Local Brands</a:t>
            </a:r>
          </a:p>
        </p:txBody>
      </p:sp>
      <p:pic>
        <p:nvPicPr>
          <p:cNvPr id="5" name="Content Placeholder 4" descr="yerba mate">
            <a:extLst>
              <a:ext uri="{FF2B5EF4-FFF2-40B4-BE49-F238E27FC236}">
                <a16:creationId xmlns:a16="http://schemas.microsoft.com/office/drawing/2014/main" id="{3EAEE481-7BDF-4C37-B754-E2AB17F929D5}"/>
              </a:ext>
            </a:extLst>
          </p:cNvPr>
          <p:cNvPicPr>
            <a:picLocks noGrp="1" noChangeAspect="1"/>
          </p:cNvPicPr>
          <p:nvPr>
            <p:ph sz="half" idx="1"/>
          </p:nvPr>
        </p:nvPicPr>
        <p:blipFill rotWithShape="1">
          <a:blip r:embed="rId3"/>
          <a:srcRect l="4776" r="49607"/>
          <a:stretch/>
        </p:blipFill>
        <p:spPr>
          <a:xfrm>
            <a:off x="20" y="10"/>
            <a:ext cx="4580077" cy="6400784"/>
          </a:xfrm>
          <a:prstGeom prst="rect">
            <a:avLst/>
          </a:prstGeom>
        </p:spPr>
      </p:pic>
      <p:cxnSp>
        <p:nvCxnSpPr>
          <p:cNvPr id="16" name="!!Straight Connector">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02FA0ECA-E08B-DC15-7688-36795B2DACD5}"/>
              </a:ext>
            </a:extLst>
          </p:cNvPr>
          <p:cNvSpPr>
            <a:spLocks noGrp="1"/>
          </p:cNvSpPr>
          <p:nvPr>
            <p:ph sz="half" idx="2"/>
          </p:nvPr>
        </p:nvSpPr>
        <p:spPr>
          <a:xfrm>
            <a:off x="5172074" y="2108201"/>
            <a:ext cx="5983606" cy="3760891"/>
          </a:xfrm>
        </p:spPr>
        <p:txBody>
          <a:bodyPr vert="horz" lIns="0" tIns="45720" rIns="0" bIns="45720" rtlCol="0">
            <a:normAutofit/>
          </a:bodyPr>
          <a:lstStyle/>
          <a:p>
            <a:pPr>
              <a:lnSpc>
                <a:spcPct val="100000"/>
              </a:lnSpc>
            </a:pPr>
            <a:r>
              <a:rPr lang="en-US"/>
              <a:t>Local Brands: Mate Factor, Chai Mate, and Chai Brasil</a:t>
            </a:r>
          </a:p>
          <a:p>
            <a:pPr lvl="1">
              <a:lnSpc>
                <a:spcPct val="100000"/>
              </a:lnSpc>
            </a:pPr>
            <a:r>
              <a:rPr lang="en-US"/>
              <a:t>Cater to local tastes and preferences</a:t>
            </a:r>
          </a:p>
          <a:p>
            <a:pPr lvl="1">
              <a:lnSpc>
                <a:spcPct val="100000"/>
              </a:lnSpc>
            </a:pPr>
            <a:r>
              <a:rPr lang="en-US"/>
              <a:t>Blended with local ingredients such as mate, guarana, and acai</a:t>
            </a:r>
          </a:p>
          <a:p>
            <a:pPr lvl="1">
              <a:lnSpc>
                <a:spcPct val="100000"/>
              </a:lnSpc>
            </a:pPr>
            <a:r>
              <a:rPr lang="en-US"/>
              <a:t>Priced competitively and available in various channels</a:t>
            </a:r>
          </a:p>
          <a:p>
            <a:pPr lvl="1">
              <a:lnSpc>
                <a:spcPct val="100000"/>
              </a:lnSpc>
            </a:pPr>
            <a:r>
              <a:rPr lang="en-US"/>
              <a:t>Strengths: affordability, accessibility, and adaptability</a:t>
            </a:r>
          </a:p>
          <a:p>
            <a:pPr lvl="1">
              <a:lnSpc>
                <a:spcPct val="100000"/>
              </a:lnSpc>
            </a:pPr>
            <a:r>
              <a:rPr lang="en-US"/>
              <a:t>Weaknesses: quality, consistency, and innovation</a:t>
            </a:r>
          </a:p>
        </p:txBody>
      </p:sp>
      <p:sp>
        <p:nvSpPr>
          <p:cNvPr id="18" name="Rectangle 17">
            <a:extLst>
              <a:ext uri="{FF2B5EF4-FFF2-40B4-BE49-F238E27FC236}">
                <a16:creationId xmlns:a16="http://schemas.microsoft.com/office/drawing/2014/main" id="{C1B60310-C5C3-46A0-A452-2A0B008434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4098494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8F0A37D-2337-4AAF-98B0-7E4E9B9871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77E1FF1-616A-899D-AF11-5D2A14615DA6}"/>
              </a:ext>
            </a:extLst>
          </p:cNvPr>
          <p:cNvSpPr>
            <a:spLocks noGrp="1"/>
          </p:cNvSpPr>
          <p:nvPr>
            <p:ph type="title"/>
          </p:nvPr>
        </p:nvSpPr>
        <p:spPr>
          <a:xfrm>
            <a:off x="1097280" y="286603"/>
            <a:ext cx="10058400" cy="1450757"/>
          </a:xfrm>
        </p:spPr>
        <p:txBody>
          <a:bodyPr>
            <a:normAutofit/>
          </a:bodyPr>
          <a:lstStyle/>
          <a:p>
            <a:r>
              <a:rPr lang="en-US"/>
              <a:t>Market Share of Chai Tea in Latin America</a:t>
            </a:r>
          </a:p>
        </p:txBody>
      </p:sp>
      <p:cxnSp>
        <p:nvCxnSpPr>
          <p:cNvPr id="12" name="Straight Connector 11">
            <a:extLst>
              <a:ext uri="{FF2B5EF4-FFF2-40B4-BE49-F238E27FC236}">
                <a16:creationId xmlns:a16="http://schemas.microsoft.com/office/drawing/2014/main" id="{F15CCCF0-E573-463A-9760-1FDC0B2CFB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F7234D70-FB65-4E99-985E-64D219674D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aphicFrame>
        <p:nvGraphicFramePr>
          <p:cNvPr id="5" name="Content Placeholder 4">
            <a:extLst>
              <a:ext uri="{FF2B5EF4-FFF2-40B4-BE49-F238E27FC236}">
                <a16:creationId xmlns:a16="http://schemas.microsoft.com/office/drawing/2014/main" id="{F462D745-E8C7-4D7E-849E-9D830AB2696C}"/>
              </a:ext>
            </a:extLst>
          </p:cNvPr>
          <p:cNvGraphicFramePr>
            <a:graphicFrameLocks noGrp="1"/>
          </p:cNvGraphicFramePr>
          <p:nvPr>
            <p:ph idx="1"/>
            <p:extLst>
              <p:ext uri="{D42A27DB-BD31-4B8C-83A1-F6EECF244321}">
                <p14:modId xmlns:p14="http://schemas.microsoft.com/office/powerpoint/2010/main" val="3088889153"/>
              </p:ext>
            </p:extLst>
          </p:nvPr>
        </p:nvGraphicFramePr>
        <p:xfrm>
          <a:off x="1480155" y="2098515"/>
          <a:ext cx="9292016" cy="3786080"/>
        </p:xfrm>
        <a:graphic>
          <a:graphicData uri="http://schemas.openxmlformats.org/drawingml/2006/table">
            <a:tbl>
              <a:tblPr firstRow="1" bandRow="1">
                <a:tableStyleId>{5C22544A-7EE6-4342-B048-85BDC9FD1C3A}</a:tableStyleId>
              </a:tblPr>
              <a:tblGrid>
                <a:gridCol w="2697239">
                  <a:extLst>
                    <a:ext uri="{9D8B030D-6E8A-4147-A177-3AD203B41FA5}">
                      <a16:colId xmlns:a16="http://schemas.microsoft.com/office/drawing/2014/main" val="1933441995"/>
                    </a:ext>
                  </a:extLst>
                </a:gridCol>
                <a:gridCol w="3438853">
                  <a:extLst>
                    <a:ext uri="{9D8B030D-6E8A-4147-A177-3AD203B41FA5}">
                      <a16:colId xmlns:a16="http://schemas.microsoft.com/office/drawing/2014/main" val="547136460"/>
                    </a:ext>
                  </a:extLst>
                </a:gridCol>
                <a:gridCol w="3155926">
                  <a:extLst>
                    <a:ext uri="{9D8B030D-6E8A-4147-A177-3AD203B41FA5}">
                      <a16:colId xmlns:a16="http://schemas.microsoft.com/office/drawing/2014/main" val="2377817907"/>
                    </a:ext>
                  </a:extLst>
                </a:gridCol>
              </a:tblGrid>
              <a:tr h="757216">
                <a:tc>
                  <a:txBody>
                    <a:bodyPr/>
                    <a:lstStyle/>
                    <a:p>
                      <a:pPr>
                        <a:spcAft>
                          <a:spcPts val="0"/>
                        </a:spcAft>
                      </a:pPr>
                      <a:r>
                        <a:rPr lang="en-US" sz="3000">
                          <a:effectLst/>
                        </a:rPr>
                        <a:t>Brand</a:t>
                      </a:r>
                      <a:endParaRPr lang="en-US" sz="4900">
                        <a:effectLst/>
                      </a:endParaRPr>
                    </a:p>
                  </a:txBody>
                  <a:tcPr marL="102883" marR="102883" marT="102883" marB="102883"/>
                </a:tc>
                <a:tc>
                  <a:txBody>
                    <a:bodyPr/>
                    <a:lstStyle/>
                    <a:p>
                      <a:pPr>
                        <a:spcAft>
                          <a:spcPts val="0"/>
                        </a:spcAft>
                      </a:pPr>
                      <a:r>
                        <a:rPr lang="en-US" sz="3000">
                          <a:effectLst/>
                        </a:rPr>
                        <a:t>Market Share (%)</a:t>
                      </a:r>
                      <a:endParaRPr lang="en-US" sz="4900">
                        <a:effectLst/>
                      </a:endParaRPr>
                    </a:p>
                  </a:txBody>
                  <a:tcPr marL="102883" marR="102883" marT="102883" marB="102883"/>
                </a:tc>
                <a:tc>
                  <a:txBody>
                    <a:bodyPr/>
                    <a:lstStyle/>
                    <a:p>
                      <a:pPr>
                        <a:spcAft>
                          <a:spcPts val="0"/>
                        </a:spcAft>
                      </a:pPr>
                      <a:r>
                        <a:rPr lang="en-US" sz="3000">
                          <a:effectLst/>
                        </a:rPr>
                        <a:t>Pricing Strategy</a:t>
                      </a:r>
                      <a:endParaRPr lang="en-US" sz="4900">
                        <a:effectLst/>
                      </a:endParaRPr>
                    </a:p>
                  </a:txBody>
                  <a:tcPr marL="102883" marR="102883" marT="102883" marB="102883"/>
                </a:tc>
                <a:extLst>
                  <a:ext uri="{0D108BD9-81ED-4DB2-BD59-A6C34878D82A}">
                    <a16:rowId xmlns:a16="http://schemas.microsoft.com/office/drawing/2014/main" val="1747243556"/>
                  </a:ext>
                </a:extLst>
              </a:tr>
              <a:tr h="757216">
                <a:tc>
                  <a:txBody>
                    <a:bodyPr/>
                    <a:lstStyle/>
                    <a:p>
                      <a:pPr>
                        <a:spcAft>
                          <a:spcPts val="0"/>
                        </a:spcAft>
                      </a:pPr>
                      <a:r>
                        <a:rPr lang="en-US" sz="3000">
                          <a:effectLst/>
                        </a:rPr>
                        <a:t>Tetley</a:t>
                      </a:r>
                      <a:endParaRPr lang="en-US" sz="4900">
                        <a:effectLst/>
                      </a:endParaRPr>
                    </a:p>
                  </a:txBody>
                  <a:tcPr marL="102883" marR="102883" marT="102883" marB="102883"/>
                </a:tc>
                <a:tc>
                  <a:txBody>
                    <a:bodyPr/>
                    <a:lstStyle/>
                    <a:p>
                      <a:pPr>
                        <a:spcAft>
                          <a:spcPts val="0"/>
                        </a:spcAft>
                      </a:pPr>
                      <a:r>
                        <a:rPr lang="en-US" sz="3000">
                          <a:effectLst/>
                        </a:rPr>
                        <a:t>25</a:t>
                      </a:r>
                      <a:endParaRPr lang="en-US" sz="4900">
                        <a:effectLst/>
                      </a:endParaRPr>
                    </a:p>
                  </a:txBody>
                  <a:tcPr marL="102883" marR="102883" marT="102883" marB="102883"/>
                </a:tc>
                <a:tc>
                  <a:txBody>
                    <a:bodyPr/>
                    <a:lstStyle/>
                    <a:p>
                      <a:pPr>
                        <a:spcAft>
                          <a:spcPts val="0"/>
                        </a:spcAft>
                      </a:pPr>
                      <a:r>
                        <a:rPr lang="en-US" sz="3000">
                          <a:effectLst/>
                        </a:rPr>
                        <a:t>Low-cost</a:t>
                      </a:r>
                      <a:endParaRPr lang="en-US" sz="4900">
                        <a:effectLst/>
                      </a:endParaRPr>
                    </a:p>
                  </a:txBody>
                  <a:tcPr marL="102883" marR="102883" marT="102883" marB="102883"/>
                </a:tc>
                <a:extLst>
                  <a:ext uri="{0D108BD9-81ED-4DB2-BD59-A6C34878D82A}">
                    <a16:rowId xmlns:a16="http://schemas.microsoft.com/office/drawing/2014/main" val="1665043279"/>
                  </a:ext>
                </a:extLst>
              </a:tr>
              <a:tr h="757216">
                <a:tc>
                  <a:txBody>
                    <a:bodyPr/>
                    <a:lstStyle/>
                    <a:p>
                      <a:pPr>
                        <a:spcAft>
                          <a:spcPts val="0"/>
                        </a:spcAft>
                      </a:pPr>
                      <a:r>
                        <a:rPr lang="en-US" sz="3000">
                          <a:effectLst/>
                        </a:rPr>
                        <a:t>Teavana</a:t>
                      </a:r>
                      <a:endParaRPr lang="en-US" sz="4900">
                        <a:effectLst/>
                      </a:endParaRPr>
                    </a:p>
                  </a:txBody>
                  <a:tcPr marL="102883" marR="102883" marT="102883" marB="102883"/>
                </a:tc>
                <a:tc>
                  <a:txBody>
                    <a:bodyPr/>
                    <a:lstStyle/>
                    <a:p>
                      <a:pPr>
                        <a:spcAft>
                          <a:spcPts val="0"/>
                        </a:spcAft>
                      </a:pPr>
                      <a:r>
                        <a:rPr lang="en-US" sz="3000">
                          <a:effectLst/>
                        </a:rPr>
                        <a:t>15</a:t>
                      </a:r>
                      <a:endParaRPr lang="en-US" sz="4900">
                        <a:effectLst/>
                      </a:endParaRPr>
                    </a:p>
                  </a:txBody>
                  <a:tcPr marL="102883" marR="102883" marT="102883" marB="102883"/>
                </a:tc>
                <a:tc>
                  <a:txBody>
                    <a:bodyPr/>
                    <a:lstStyle/>
                    <a:p>
                      <a:pPr>
                        <a:spcAft>
                          <a:spcPts val="0"/>
                        </a:spcAft>
                      </a:pPr>
                      <a:r>
                        <a:rPr lang="en-US" sz="3000">
                          <a:effectLst/>
                        </a:rPr>
                        <a:t>Premium</a:t>
                      </a:r>
                      <a:endParaRPr lang="en-US" sz="4900">
                        <a:effectLst/>
                      </a:endParaRPr>
                    </a:p>
                  </a:txBody>
                  <a:tcPr marL="102883" marR="102883" marT="102883" marB="102883"/>
                </a:tc>
                <a:extLst>
                  <a:ext uri="{0D108BD9-81ED-4DB2-BD59-A6C34878D82A}">
                    <a16:rowId xmlns:a16="http://schemas.microsoft.com/office/drawing/2014/main" val="1344697842"/>
                  </a:ext>
                </a:extLst>
              </a:tr>
              <a:tr h="757216">
                <a:tc>
                  <a:txBody>
                    <a:bodyPr/>
                    <a:lstStyle/>
                    <a:p>
                      <a:pPr>
                        <a:spcAft>
                          <a:spcPts val="0"/>
                        </a:spcAft>
                      </a:pPr>
                      <a:r>
                        <a:rPr lang="en-US" sz="3000">
                          <a:effectLst/>
                        </a:rPr>
                        <a:t>David's Tea</a:t>
                      </a:r>
                      <a:endParaRPr lang="en-US" sz="4900">
                        <a:effectLst/>
                      </a:endParaRPr>
                    </a:p>
                  </a:txBody>
                  <a:tcPr marL="102883" marR="102883" marT="102883" marB="102883"/>
                </a:tc>
                <a:tc>
                  <a:txBody>
                    <a:bodyPr/>
                    <a:lstStyle/>
                    <a:p>
                      <a:pPr>
                        <a:spcAft>
                          <a:spcPts val="0"/>
                        </a:spcAft>
                      </a:pPr>
                      <a:r>
                        <a:rPr lang="en-US" sz="3000">
                          <a:effectLst/>
                        </a:rPr>
                        <a:t>10</a:t>
                      </a:r>
                      <a:endParaRPr lang="en-US" sz="4900">
                        <a:effectLst/>
                      </a:endParaRPr>
                    </a:p>
                  </a:txBody>
                  <a:tcPr marL="102883" marR="102883" marT="102883" marB="102883"/>
                </a:tc>
                <a:tc>
                  <a:txBody>
                    <a:bodyPr/>
                    <a:lstStyle/>
                    <a:p>
                      <a:pPr>
                        <a:spcAft>
                          <a:spcPts val="0"/>
                        </a:spcAft>
                      </a:pPr>
                      <a:r>
                        <a:rPr lang="en-US" sz="3000">
                          <a:effectLst/>
                        </a:rPr>
                        <a:t>Moderate</a:t>
                      </a:r>
                      <a:endParaRPr lang="en-US" sz="4900">
                        <a:effectLst/>
                      </a:endParaRPr>
                    </a:p>
                  </a:txBody>
                  <a:tcPr marL="102883" marR="102883" marT="102883" marB="102883"/>
                </a:tc>
                <a:extLst>
                  <a:ext uri="{0D108BD9-81ED-4DB2-BD59-A6C34878D82A}">
                    <a16:rowId xmlns:a16="http://schemas.microsoft.com/office/drawing/2014/main" val="2801472249"/>
                  </a:ext>
                </a:extLst>
              </a:tr>
              <a:tr h="757216">
                <a:tc>
                  <a:txBody>
                    <a:bodyPr/>
                    <a:lstStyle/>
                    <a:p>
                      <a:pPr>
                        <a:spcAft>
                          <a:spcPts val="0"/>
                        </a:spcAft>
                      </a:pPr>
                      <a:r>
                        <a:rPr lang="en-US" sz="3000">
                          <a:effectLst/>
                        </a:rPr>
                        <a:t>Local Brands</a:t>
                      </a:r>
                      <a:endParaRPr lang="en-US" sz="4900">
                        <a:effectLst/>
                      </a:endParaRPr>
                    </a:p>
                  </a:txBody>
                  <a:tcPr marL="102883" marR="102883" marT="102883" marB="102883"/>
                </a:tc>
                <a:tc>
                  <a:txBody>
                    <a:bodyPr/>
                    <a:lstStyle/>
                    <a:p>
                      <a:pPr>
                        <a:spcAft>
                          <a:spcPts val="0"/>
                        </a:spcAft>
                      </a:pPr>
                      <a:r>
                        <a:rPr lang="en-US" sz="3000">
                          <a:effectLst/>
                        </a:rPr>
                        <a:t>50</a:t>
                      </a:r>
                      <a:endParaRPr lang="en-US" sz="4900">
                        <a:effectLst/>
                      </a:endParaRPr>
                    </a:p>
                  </a:txBody>
                  <a:tcPr marL="102883" marR="102883" marT="102883" marB="102883"/>
                </a:tc>
                <a:tc>
                  <a:txBody>
                    <a:bodyPr/>
                    <a:lstStyle/>
                    <a:p>
                      <a:pPr>
                        <a:spcAft>
                          <a:spcPts val="0"/>
                        </a:spcAft>
                      </a:pPr>
                      <a:r>
                        <a:rPr lang="en-US" sz="3000" dirty="0">
                          <a:effectLst/>
                        </a:rPr>
                        <a:t>Competitive</a:t>
                      </a:r>
                      <a:endParaRPr lang="en-US" sz="4900" dirty="0">
                        <a:effectLst/>
                      </a:endParaRPr>
                    </a:p>
                  </a:txBody>
                  <a:tcPr marL="102883" marR="102883" marT="102883" marB="102883"/>
                </a:tc>
                <a:extLst>
                  <a:ext uri="{0D108BD9-81ED-4DB2-BD59-A6C34878D82A}">
                    <a16:rowId xmlns:a16="http://schemas.microsoft.com/office/drawing/2014/main" val="202521921"/>
                  </a:ext>
                </a:extLst>
              </a:tr>
            </a:tbl>
          </a:graphicData>
        </a:graphic>
      </p:graphicFrame>
    </p:spTree>
    <p:extLst>
      <p:ext uri="{BB962C8B-B14F-4D97-AF65-F5344CB8AC3E}">
        <p14:creationId xmlns:p14="http://schemas.microsoft.com/office/powerpoint/2010/main" val="2571634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9DCB4AB8-98D7-992E-B8BA-AC48FEE8EFB3}"/>
              </a:ext>
            </a:extLst>
          </p:cNvPr>
          <p:cNvSpPr>
            <a:spLocks noGrp="1"/>
          </p:cNvSpPr>
          <p:nvPr>
            <p:ph type="title"/>
          </p:nvPr>
        </p:nvSpPr>
        <p:spPr>
          <a:xfrm>
            <a:off x="492369" y="605896"/>
            <a:ext cx="3642309" cy="5646208"/>
          </a:xfrm>
        </p:spPr>
        <p:txBody>
          <a:bodyPr anchor="ctr">
            <a:normAutofit/>
          </a:bodyPr>
          <a:lstStyle/>
          <a:p>
            <a:r>
              <a:rPr lang="en-US" sz="4400">
                <a:solidFill>
                  <a:srgbClr val="FFFFFF"/>
                </a:solidFill>
              </a:rPr>
              <a:t>Distribution Channels: Retailers</a:t>
            </a:r>
          </a:p>
        </p:txBody>
      </p:sp>
      <p:sp>
        <p:nvSpPr>
          <p:cNvPr id="3" name="Content Placeholder 2">
            <a:extLst>
              <a:ext uri="{FF2B5EF4-FFF2-40B4-BE49-F238E27FC236}">
                <a16:creationId xmlns:a16="http://schemas.microsoft.com/office/drawing/2014/main" id="{7EE65DE9-315D-7F82-E4B7-4E5B2F2F86B6}"/>
              </a:ext>
            </a:extLst>
          </p:cNvPr>
          <p:cNvSpPr>
            <a:spLocks noGrp="1"/>
          </p:cNvSpPr>
          <p:nvPr>
            <p:ph idx="1"/>
          </p:nvPr>
        </p:nvSpPr>
        <p:spPr>
          <a:xfrm>
            <a:off x="5231958" y="605896"/>
            <a:ext cx="5923721" cy="5646208"/>
          </a:xfrm>
        </p:spPr>
        <p:txBody>
          <a:bodyPr anchor="ctr">
            <a:normAutofit/>
          </a:bodyPr>
          <a:lstStyle/>
          <a:p>
            <a:r>
              <a:rPr lang="en-US" sz="2200"/>
              <a:t>Retailers: Sell Chai tea products directly to consumers</a:t>
            </a:r>
          </a:p>
          <a:p>
            <a:pPr lvl="1"/>
            <a:r>
              <a:rPr lang="en-US" sz="2200"/>
              <a:t>Supermarkets, convenience stores, specialty stores, cafes, and online platforms</a:t>
            </a:r>
          </a:p>
          <a:p>
            <a:pPr lvl="1"/>
            <a:r>
              <a:rPr lang="en-US" sz="2200"/>
              <a:t>Influence consumer perception, preference, and purchase</a:t>
            </a:r>
          </a:p>
          <a:p>
            <a:pPr lvl="1"/>
            <a:r>
              <a:rPr lang="en-US" sz="2200"/>
              <a:t>Offer promotional and merchandising support</a:t>
            </a:r>
          </a:p>
          <a:p>
            <a:pPr lvl="1"/>
            <a:r>
              <a:rPr lang="en-US" sz="2200"/>
              <a:t>Major retailers include Walmart, Carrefour, Oxxo, Starbucks, and Amazon</a:t>
            </a:r>
          </a:p>
          <a:p>
            <a:r>
              <a:rPr lang="en-US" sz="2200"/>
              <a:t>Wholesalers: Sell Chai tea products in bulk to retailers</a:t>
            </a:r>
          </a:p>
          <a:p>
            <a:r>
              <a:rPr lang="en-US" sz="2200"/>
              <a:t>Distributors: Transport Chai tea products from manufacturers to retailers</a:t>
            </a:r>
          </a:p>
        </p:txBody>
      </p:sp>
    </p:spTree>
    <p:extLst>
      <p:ext uri="{BB962C8B-B14F-4D97-AF65-F5344CB8AC3E}">
        <p14:creationId xmlns:p14="http://schemas.microsoft.com/office/powerpoint/2010/main" val="2735777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11B83136-10B1-C8CC-3DC5-777F3F098FA1}"/>
              </a:ext>
            </a:extLst>
          </p:cNvPr>
          <p:cNvSpPr>
            <a:spLocks noGrp="1"/>
          </p:cNvSpPr>
          <p:nvPr>
            <p:ph type="title"/>
          </p:nvPr>
        </p:nvSpPr>
        <p:spPr>
          <a:xfrm>
            <a:off x="492369" y="605896"/>
            <a:ext cx="3642309" cy="5646208"/>
          </a:xfrm>
        </p:spPr>
        <p:txBody>
          <a:bodyPr anchor="ctr">
            <a:normAutofit/>
          </a:bodyPr>
          <a:lstStyle/>
          <a:p>
            <a:r>
              <a:rPr lang="en-US" sz="4400">
                <a:solidFill>
                  <a:srgbClr val="FFFFFF"/>
                </a:solidFill>
              </a:rPr>
              <a:t>Distribution Channels: Wholesalers</a:t>
            </a:r>
          </a:p>
        </p:txBody>
      </p:sp>
      <p:sp>
        <p:nvSpPr>
          <p:cNvPr id="3" name="Content Placeholder 2">
            <a:extLst>
              <a:ext uri="{FF2B5EF4-FFF2-40B4-BE49-F238E27FC236}">
                <a16:creationId xmlns:a16="http://schemas.microsoft.com/office/drawing/2014/main" id="{0C0ABEE8-8250-9834-6A4C-9655B23F019A}"/>
              </a:ext>
            </a:extLst>
          </p:cNvPr>
          <p:cNvSpPr>
            <a:spLocks noGrp="1"/>
          </p:cNvSpPr>
          <p:nvPr>
            <p:ph idx="1"/>
          </p:nvPr>
        </p:nvSpPr>
        <p:spPr>
          <a:xfrm>
            <a:off x="5231958" y="605896"/>
            <a:ext cx="5923721" cy="5646208"/>
          </a:xfrm>
        </p:spPr>
        <p:txBody>
          <a:bodyPr anchor="ctr">
            <a:normAutofit lnSpcReduction="10000"/>
          </a:bodyPr>
          <a:lstStyle/>
          <a:p>
            <a:r>
              <a:rPr lang="en-US" sz="2400"/>
              <a:t>Wholesalers buy Chai tea products in bulk from manufacturers or distributors</a:t>
            </a:r>
          </a:p>
          <a:p>
            <a:pPr lvl="1"/>
            <a:r>
              <a:rPr lang="en-US" sz="2400"/>
              <a:t>They sell to retailers or other intermediaries</a:t>
            </a:r>
          </a:p>
          <a:p>
            <a:r>
              <a:rPr lang="en-US" sz="2400"/>
              <a:t>Wholesalers link supply and demand of Chai tea products</a:t>
            </a:r>
          </a:p>
          <a:p>
            <a:pPr lvl="1"/>
            <a:r>
              <a:rPr lang="en-US" sz="2400"/>
              <a:t>They offer economies of scale, storage, and transportation services</a:t>
            </a:r>
          </a:p>
          <a:p>
            <a:r>
              <a:rPr lang="en-US" sz="2400"/>
              <a:t>Wholesalers provide market information, feedback, and credit facilities</a:t>
            </a:r>
          </a:p>
          <a:p>
            <a:pPr lvl="1"/>
            <a:r>
              <a:rPr lang="en-US" sz="2400"/>
              <a:t>Major wholesalers in Latin America include Cencosud, Grupo Pao de Acucar, La Anonima, and Makro</a:t>
            </a:r>
          </a:p>
        </p:txBody>
      </p:sp>
    </p:spTree>
    <p:extLst>
      <p:ext uri="{BB962C8B-B14F-4D97-AF65-F5344CB8AC3E}">
        <p14:creationId xmlns:p14="http://schemas.microsoft.com/office/powerpoint/2010/main" val="38279587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2" name="Straight Connector 11">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98B60E48-40DB-32C9-AFAC-7960E87EBED0}"/>
              </a:ext>
            </a:extLst>
          </p:cNvPr>
          <p:cNvSpPr>
            <a:spLocks noGrp="1"/>
          </p:cNvSpPr>
          <p:nvPr>
            <p:ph type="title"/>
          </p:nvPr>
        </p:nvSpPr>
        <p:spPr>
          <a:xfrm>
            <a:off x="1097280" y="516835"/>
            <a:ext cx="5977937" cy="1666501"/>
          </a:xfrm>
        </p:spPr>
        <p:txBody>
          <a:bodyPr vert="horz" lIns="91440" tIns="45720" rIns="91440" bIns="45720" rtlCol="0" anchor="b">
            <a:normAutofit/>
          </a:bodyPr>
          <a:lstStyle/>
          <a:p>
            <a:r>
              <a:rPr lang="en-US" sz="4000">
                <a:solidFill>
                  <a:srgbClr val="FFFFFF"/>
                </a:solidFill>
              </a:rPr>
              <a:t>Distribution Channels: Distributors</a:t>
            </a:r>
          </a:p>
        </p:txBody>
      </p:sp>
      <p:cxnSp>
        <p:nvCxnSpPr>
          <p:cNvPr id="16" name="Straight Connector 15">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15896" y="2353592"/>
            <a:ext cx="53035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57B0C9E1-E2D0-0AA6-38DB-4B698D294502}"/>
              </a:ext>
            </a:extLst>
          </p:cNvPr>
          <p:cNvSpPr>
            <a:spLocks noGrp="1"/>
          </p:cNvSpPr>
          <p:nvPr>
            <p:ph sz="half" idx="2"/>
          </p:nvPr>
        </p:nvSpPr>
        <p:spPr>
          <a:xfrm>
            <a:off x="1097279" y="2546224"/>
            <a:ext cx="5977938" cy="3342747"/>
          </a:xfrm>
        </p:spPr>
        <p:txBody>
          <a:bodyPr vert="horz" lIns="0" tIns="45720" rIns="0" bIns="45720" rtlCol="0">
            <a:normAutofit/>
          </a:bodyPr>
          <a:lstStyle/>
          <a:p>
            <a:pPr>
              <a:lnSpc>
                <a:spcPct val="90000"/>
              </a:lnSpc>
            </a:pPr>
            <a:r>
              <a:rPr lang="en-US" sz="1300">
                <a:solidFill>
                  <a:srgbClr val="FFFFFF"/>
                </a:solidFill>
              </a:rPr>
              <a:t>Role of Distributors</a:t>
            </a:r>
          </a:p>
          <a:p>
            <a:pPr lvl="1">
              <a:lnSpc>
                <a:spcPct val="90000"/>
              </a:lnSpc>
            </a:pPr>
            <a:r>
              <a:rPr lang="en-US" sz="1300">
                <a:solidFill>
                  <a:srgbClr val="FFFFFF"/>
                </a:solidFill>
              </a:rPr>
              <a:t>Represent and distribute Chai tea products</a:t>
            </a:r>
          </a:p>
          <a:p>
            <a:pPr lvl="1">
              <a:lnSpc>
                <a:spcPct val="90000"/>
              </a:lnSpc>
            </a:pPr>
            <a:r>
              <a:rPr lang="en-US" sz="1300">
                <a:solidFill>
                  <a:srgbClr val="FFFFFF"/>
                </a:solidFill>
              </a:rPr>
              <a:t>Facilitate movement and sale in different markets</a:t>
            </a:r>
          </a:p>
          <a:p>
            <a:pPr lvl="1">
              <a:lnSpc>
                <a:spcPct val="90000"/>
              </a:lnSpc>
            </a:pPr>
            <a:r>
              <a:rPr lang="en-US" sz="1300">
                <a:solidFill>
                  <a:srgbClr val="FFFFFF"/>
                </a:solidFill>
              </a:rPr>
              <a:t>Offer marketing, sales, and after-sales services</a:t>
            </a:r>
          </a:p>
          <a:p>
            <a:pPr>
              <a:lnSpc>
                <a:spcPct val="90000"/>
              </a:lnSpc>
            </a:pPr>
            <a:r>
              <a:rPr lang="en-US" sz="1300">
                <a:solidFill>
                  <a:srgbClr val="FFFFFF"/>
                </a:solidFill>
              </a:rPr>
              <a:t>Relationships</a:t>
            </a:r>
          </a:p>
          <a:p>
            <a:pPr lvl="1">
              <a:lnSpc>
                <a:spcPct val="90000"/>
              </a:lnSpc>
            </a:pPr>
            <a:r>
              <a:rPr lang="en-US" sz="1300">
                <a:solidFill>
                  <a:srgbClr val="FFFFFF"/>
                </a:solidFill>
              </a:rPr>
              <a:t>Establish and maintain relationships with retailers and consumers</a:t>
            </a:r>
          </a:p>
          <a:p>
            <a:pPr lvl="1">
              <a:lnSpc>
                <a:spcPct val="90000"/>
              </a:lnSpc>
            </a:pPr>
            <a:r>
              <a:rPr lang="en-US" sz="1300">
                <a:solidFill>
                  <a:srgbClr val="FFFFFF"/>
                </a:solidFill>
              </a:rPr>
              <a:t>Provide technical and logistical support</a:t>
            </a:r>
          </a:p>
          <a:p>
            <a:pPr>
              <a:lnSpc>
                <a:spcPct val="90000"/>
              </a:lnSpc>
            </a:pPr>
            <a:r>
              <a:rPr lang="en-US" sz="1300">
                <a:solidFill>
                  <a:srgbClr val="FFFFFF"/>
                </a:solidFill>
              </a:rPr>
              <a:t>Major Distributors in Latin America</a:t>
            </a:r>
          </a:p>
          <a:p>
            <a:pPr lvl="1">
              <a:lnSpc>
                <a:spcPct val="90000"/>
              </a:lnSpc>
            </a:pPr>
            <a:r>
              <a:rPr lang="en-US" sz="1300">
                <a:solidFill>
                  <a:srgbClr val="FFFFFF"/>
                </a:solidFill>
              </a:rPr>
              <a:t>Unilever</a:t>
            </a:r>
          </a:p>
          <a:p>
            <a:pPr lvl="1">
              <a:lnSpc>
                <a:spcPct val="90000"/>
              </a:lnSpc>
            </a:pPr>
            <a:r>
              <a:rPr lang="en-US" sz="1300">
                <a:solidFill>
                  <a:srgbClr val="FFFFFF"/>
                </a:solidFill>
              </a:rPr>
              <a:t>Nestle</a:t>
            </a:r>
          </a:p>
          <a:p>
            <a:pPr lvl="1">
              <a:lnSpc>
                <a:spcPct val="90000"/>
              </a:lnSpc>
            </a:pPr>
            <a:r>
              <a:rPr lang="en-US" sz="1300">
                <a:solidFill>
                  <a:srgbClr val="FFFFFF"/>
                </a:solidFill>
              </a:rPr>
              <a:t>Coca-Cola</a:t>
            </a:r>
          </a:p>
          <a:p>
            <a:pPr lvl="1">
              <a:lnSpc>
                <a:spcPct val="90000"/>
              </a:lnSpc>
            </a:pPr>
            <a:r>
              <a:rPr lang="en-US" sz="1300">
                <a:solidFill>
                  <a:srgbClr val="FFFFFF"/>
                </a:solidFill>
              </a:rPr>
              <a:t>PepsiCo</a:t>
            </a:r>
          </a:p>
        </p:txBody>
      </p:sp>
      <p:pic>
        <p:nvPicPr>
          <p:cNvPr id="5" name="Content Placeholder 4" descr="Medicine bottles on shelf">
            <a:extLst>
              <a:ext uri="{FF2B5EF4-FFF2-40B4-BE49-F238E27FC236}">
                <a16:creationId xmlns:a16="http://schemas.microsoft.com/office/drawing/2014/main" id="{17A78705-6D93-4728-8C80-3B6DDBB09F32}"/>
              </a:ext>
            </a:extLst>
          </p:cNvPr>
          <p:cNvPicPr>
            <a:picLocks noGrp="1" noChangeAspect="1"/>
          </p:cNvPicPr>
          <p:nvPr>
            <p:ph sz="half" idx="1"/>
          </p:nvPr>
        </p:nvPicPr>
        <p:blipFill rotWithShape="1">
          <a:blip r:embed="rId3"/>
          <a:srcRect l="29134" r="26287" b="-1"/>
          <a:stretch/>
        </p:blipFill>
        <p:spPr>
          <a:xfrm>
            <a:off x="7611902" y="10"/>
            <a:ext cx="4580097" cy="6857990"/>
          </a:xfrm>
          <a:prstGeom prst="rect">
            <a:avLst/>
          </a:prstGeom>
        </p:spPr>
      </p:pic>
    </p:spTree>
    <p:extLst>
      <p:ext uri="{BB962C8B-B14F-4D97-AF65-F5344CB8AC3E}">
        <p14:creationId xmlns:p14="http://schemas.microsoft.com/office/powerpoint/2010/main" val="1740014144"/>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D1245F14-392E-CD33-0867-633651550A0A}"/>
              </a:ext>
            </a:extLst>
          </p:cNvPr>
          <p:cNvSpPr>
            <a:spLocks noGrp="1"/>
          </p:cNvSpPr>
          <p:nvPr>
            <p:ph type="title"/>
          </p:nvPr>
        </p:nvSpPr>
        <p:spPr>
          <a:xfrm>
            <a:off x="492369" y="605896"/>
            <a:ext cx="3642309" cy="5646208"/>
          </a:xfrm>
        </p:spPr>
        <p:txBody>
          <a:bodyPr anchor="ctr">
            <a:normAutofit/>
          </a:bodyPr>
          <a:lstStyle/>
          <a:p>
            <a:r>
              <a:rPr lang="en-US" sz="4400">
                <a:solidFill>
                  <a:srgbClr val="FFFFFF"/>
                </a:solidFill>
              </a:rPr>
              <a:t>Promotion Plan and Strategy</a:t>
            </a:r>
          </a:p>
        </p:txBody>
      </p:sp>
      <p:sp>
        <p:nvSpPr>
          <p:cNvPr id="3" name="Content Placeholder 2">
            <a:extLst>
              <a:ext uri="{FF2B5EF4-FFF2-40B4-BE49-F238E27FC236}">
                <a16:creationId xmlns:a16="http://schemas.microsoft.com/office/drawing/2014/main" id="{07AF0561-A22D-71E8-8376-6BAFB76D632F}"/>
              </a:ext>
            </a:extLst>
          </p:cNvPr>
          <p:cNvSpPr>
            <a:spLocks noGrp="1"/>
          </p:cNvSpPr>
          <p:nvPr>
            <p:ph idx="1"/>
          </p:nvPr>
        </p:nvSpPr>
        <p:spPr>
          <a:xfrm>
            <a:off x="5231958" y="605896"/>
            <a:ext cx="5923721" cy="5646208"/>
          </a:xfrm>
        </p:spPr>
        <p:txBody>
          <a:bodyPr anchor="ctr">
            <a:normAutofit/>
          </a:bodyPr>
          <a:lstStyle/>
          <a:p>
            <a:pPr>
              <a:lnSpc>
                <a:spcPct val="100000"/>
              </a:lnSpc>
            </a:pPr>
            <a:r>
              <a:rPr lang="en-US" sz="1700"/>
              <a:t>Objectives of the promotion plan and strategy</a:t>
            </a:r>
          </a:p>
          <a:p>
            <a:pPr lvl="1">
              <a:lnSpc>
                <a:spcPct val="100000"/>
              </a:lnSpc>
            </a:pPr>
            <a:r>
              <a:rPr lang="en-US" sz="1700"/>
              <a:t>Increase awareness and interest in Chai tea among the target audience</a:t>
            </a:r>
          </a:p>
          <a:p>
            <a:pPr lvl="1">
              <a:lnSpc>
                <a:spcPct val="100000"/>
              </a:lnSpc>
            </a:pPr>
            <a:r>
              <a:rPr lang="en-US" sz="1700"/>
              <a:t>Position Chai tea as a premium, natural, and healthy product</a:t>
            </a:r>
          </a:p>
          <a:p>
            <a:pPr lvl="1">
              <a:lnSpc>
                <a:spcPct val="100000"/>
              </a:lnSpc>
            </a:pPr>
            <a:r>
              <a:rPr lang="en-US" sz="1700"/>
              <a:t>Encourage trial and purchase of Chai tea through various channels and incentives</a:t>
            </a:r>
          </a:p>
          <a:p>
            <a:pPr lvl="1">
              <a:lnSpc>
                <a:spcPct val="100000"/>
              </a:lnSpc>
            </a:pPr>
            <a:r>
              <a:rPr lang="en-US" sz="1700"/>
              <a:t>Build loyalty and retention among Chai tea consumers</a:t>
            </a:r>
          </a:p>
          <a:p>
            <a:pPr>
              <a:lnSpc>
                <a:spcPct val="100000"/>
              </a:lnSpc>
            </a:pPr>
            <a:r>
              <a:rPr lang="en-US" sz="1700"/>
              <a:t>Tactics used in the promotion plan and strategy</a:t>
            </a:r>
          </a:p>
          <a:p>
            <a:pPr lvl="1">
              <a:lnSpc>
                <a:spcPct val="100000"/>
              </a:lnSpc>
            </a:pPr>
            <a:r>
              <a:rPr lang="en-US" sz="1700"/>
              <a:t>Creating a catchy and memorable brand name and logo for Chai tea</a:t>
            </a:r>
          </a:p>
          <a:p>
            <a:pPr lvl="1">
              <a:lnSpc>
                <a:spcPct val="100000"/>
              </a:lnSpc>
            </a:pPr>
            <a:r>
              <a:rPr lang="en-US" sz="1700"/>
              <a:t>Developing a website and social media presence for Chai tea</a:t>
            </a:r>
          </a:p>
          <a:p>
            <a:pPr lvl="1">
              <a:lnSpc>
                <a:spcPct val="100000"/>
              </a:lnSpc>
            </a:pPr>
            <a:r>
              <a:rPr lang="en-US" sz="1700"/>
              <a:t>Launching a digital marketing campaign</a:t>
            </a:r>
          </a:p>
          <a:p>
            <a:pPr lvl="1">
              <a:lnSpc>
                <a:spcPct val="100000"/>
              </a:lnSpc>
            </a:pPr>
            <a:r>
              <a:rPr lang="en-US" sz="1700"/>
              <a:t>Distributing free samples and coupons of Chai tea</a:t>
            </a:r>
          </a:p>
          <a:p>
            <a:pPr lvl="1">
              <a:lnSpc>
                <a:spcPct val="100000"/>
              </a:lnSpc>
            </a:pPr>
            <a:r>
              <a:rPr lang="en-US" sz="1700"/>
              <a:t>Organizing events and contests</a:t>
            </a:r>
          </a:p>
          <a:p>
            <a:pPr>
              <a:lnSpc>
                <a:spcPct val="100000"/>
              </a:lnSpc>
            </a:pPr>
            <a:r>
              <a:rPr lang="en-US" sz="1700"/>
              <a:t>Implementation and evaluation of the promotion plan and strategy</a:t>
            </a:r>
          </a:p>
        </p:txBody>
      </p:sp>
    </p:spTree>
    <p:extLst>
      <p:ext uri="{BB962C8B-B14F-4D97-AF65-F5344CB8AC3E}">
        <p14:creationId xmlns:p14="http://schemas.microsoft.com/office/powerpoint/2010/main" val="22793994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2" name="Straight Connector 11">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2A4EB4-408D-C81C-834D-A6256DEC8169}"/>
              </a:ext>
            </a:extLst>
          </p:cNvPr>
          <p:cNvSpPr>
            <a:spLocks noGrp="1"/>
          </p:cNvSpPr>
          <p:nvPr>
            <p:ph type="title"/>
          </p:nvPr>
        </p:nvSpPr>
        <p:spPr>
          <a:xfrm>
            <a:off x="5172074" y="286603"/>
            <a:ext cx="5983605" cy="1450757"/>
          </a:xfrm>
        </p:spPr>
        <p:txBody>
          <a:bodyPr vert="horz" lIns="91440" tIns="45720" rIns="91440" bIns="45720" rtlCol="0" anchor="b">
            <a:normAutofit fontScale="90000"/>
          </a:bodyPr>
          <a:lstStyle/>
          <a:p>
            <a:r>
              <a:rPr lang="en-US" sz="3400"/>
              <a:t>Expected Outcomes and Challenges: Expected Outcomes</a:t>
            </a:r>
          </a:p>
        </p:txBody>
      </p:sp>
      <p:pic>
        <p:nvPicPr>
          <p:cNvPr id="5" name="Content Placeholder 4" descr="Tea being poured into a mug with a ceramic pot - black background">
            <a:extLst>
              <a:ext uri="{FF2B5EF4-FFF2-40B4-BE49-F238E27FC236}">
                <a16:creationId xmlns:a16="http://schemas.microsoft.com/office/drawing/2014/main" id="{FD4F758D-569A-4658-9C5B-1CC2B977D553}"/>
              </a:ext>
            </a:extLst>
          </p:cNvPr>
          <p:cNvPicPr>
            <a:picLocks noGrp="1" noChangeAspect="1"/>
          </p:cNvPicPr>
          <p:nvPr>
            <p:ph sz="half" idx="1"/>
          </p:nvPr>
        </p:nvPicPr>
        <p:blipFill rotWithShape="1">
          <a:blip r:embed="rId3"/>
          <a:srcRect l="20033" r="11470"/>
          <a:stretch/>
        </p:blipFill>
        <p:spPr>
          <a:xfrm>
            <a:off x="20" y="10"/>
            <a:ext cx="4580077" cy="6857990"/>
          </a:xfrm>
          <a:prstGeom prst="rect">
            <a:avLst/>
          </a:prstGeom>
        </p:spPr>
      </p:pic>
      <p:cxnSp>
        <p:nvCxnSpPr>
          <p:cNvPr id="16" name="Straight Connector 15">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7796EB5D-026C-631E-9EC6-70B8B9D10E25}"/>
              </a:ext>
            </a:extLst>
          </p:cNvPr>
          <p:cNvSpPr>
            <a:spLocks noGrp="1"/>
          </p:cNvSpPr>
          <p:nvPr>
            <p:ph sz="half" idx="2"/>
          </p:nvPr>
        </p:nvSpPr>
        <p:spPr>
          <a:xfrm>
            <a:off x="5172074" y="2108201"/>
            <a:ext cx="5983606" cy="3760891"/>
          </a:xfrm>
        </p:spPr>
        <p:txBody>
          <a:bodyPr vert="horz" lIns="0" tIns="45720" rIns="0" bIns="45720" rtlCol="0">
            <a:normAutofit/>
          </a:bodyPr>
          <a:lstStyle/>
          <a:p>
            <a:r>
              <a:rPr lang="en-US"/>
              <a:t>20% increase in awareness and interest in Chai tea among target audience</a:t>
            </a:r>
          </a:p>
          <a:p>
            <a:r>
              <a:rPr lang="en-US"/>
              <a:t>10% increase in market share of Chai tea in the region</a:t>
            </a:r>
          </a:p>
          <a:p>
            <a:r>
              <a:rPr lang="en-US"/>
              <a:t>15% increase in sales volume and revenue of Chai tea in the region</a:t>
            </a:r>
          </a:p>
          <a:p>
            <a:r>
              <a:rPr lang="en-US"/>
              <a:t>25% increase in customer satisfaction and retention rates of Chai tea in the region</a:t>
            </a:r>
          </a:p>
        </p:txBody>
      </p:sp>
    </p:spTree>
    <p:extLst>
      <p:ext uri="{BB962C8B-B14F-4D97-AF65-F5344CB8AC3E}">
        <p14:creationId xmlns:p14="http://schemas.microsoft.com/office/powerpoint/2010/main" val="24354813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B36740AF-0EFE-B2A7-E48B-E7CDBC70BE72}"/>
              </a:ext>
            </a:extLst>
          </p:cNvPr>
          <p:cNvSpPr>
            <a:spLocks noGrp="1"/>
          </p:cNvSpPr>
          <p:nvPr>
            <p:ph type="title"/>
          </p:nvPr>
        </p:nvSpPr>
        <p:spPr>
          <a:xfrm>
            <a:off x="492369" y="605896"/>
            <a:ext cx="3642309" cy="5646208"/>
          </a:xfrm>
        </p:spPr>
        <p:txBody>
          <a:bodyPr anchor="ctr">
            <a:normAutofit/>
          </a:bodyPr>
          <a:lstStyle/>
          <a:p>
            <a:r>
              <a:rPr lang="en-US" sz="4400">
                <a:solidFill>
                  <a:srgbClr val="FFFFFF"/>
                </a:solidFill>
              </a:rPr>
              <a:t>Expected Outcomes and Challenges: Potential Challenges</a:t>
            </a:r>
          </a:p>
        </p:txBody>
      </p:sp>
      <p:sp>
        <p:nvSpPr>
          <p:cNvPr id="3" name="Content Placeholder 2">
            <a:extLst>
              <a:ext uri="{FF2B5EF4-FFF2-40B4-BE49-F238E27FC236}">
                <a16:creationId xmlns:a16="http://schemas.microsoft.com/office/drawing/2014/main" id="{E00E46F5-CD63-3163-14F7-A053EF62A204}"/>
              </a:ext>
            </a:extLst>
          </p:cNvPr>
          <p:cNvSpPr>
            <a:spLocks noGrp="1"/>
          </p:cNvSpPr>
          <p:nvPr>
            <p:ph idx="1"/>
          </p:nvPr>
        </p:nvSpPr>
        <p:spPr>
          <a:xfrm>
            <a:off x="5231958" y="605896"/>
            <a:ext cx="5923721" cy="5646208"/>
          </a:xfrm>
        </p:spPr>
        <p:txBody>
          <a:bodyPr anchor="ctr">
            <a:normAutofit/>
          </a:bodyPr>
          <a:lstStyle/>
          <a:p>
            <a:r>
              <a:rPr lang="en-US" sz="2400"/>
              <a:t>High price and low affordability of Chai tea products compared to other beverages</a:t>
            </a:r>
          </a:p>
          <a:p>
            <a:r>
              <a:rPr lang="en-US" sz="2400"/>
              <a:t>Lack of awareness and familiarity with Chai tea among some segments of the population</a:t>
            </a:r>
          </a:p>
          <a:p>
            <a:r>
              <a:rPr lang="en-US" sz="2400"/>
              <a:t>Competition from other tea products, such as herbal, green, and black teas</a:t>
            </a:r>
          </a:p>
          <a:p>
            <a:r>
              <a:rPr lang="en-US" sz="2400"/>
              <a:t>Regulatory and cultural barriers that may limit the entry and expansion of Chai tea products in some countries</a:t>
            </a:r>
          </a:p>
          <a:p>
            <a:r>
              <a:rPr lang="en-US" sz="2400"/>
              <a:t>Environmental and social issues that may affect the supply and quality of Chai tea ingredients</a:t>
            </a:r>
          </a:p>
        </p:txBody>
      </p:sp>
    </p:spTree>
    <p:extLst>
      <p:ext uri="{BB962C8B-B14F-4D97-AF65-F5344CB8AC3E}">
        <p14:creationId xmlns:p14="http://schemas.microsoft.com/office/powerpoint/2010/main" val="34360841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9BC6B9AE-17CD-B572-3126-CE8C98ACDD19}"/>
              </a:ext>
            </a:extLst>
          </p:cNvPr>
          <p:cNvSpPr>
            <a:spLocks noGrp="1"/>
          </p:cNvSpPr>
          <p:nvPr>
            <p:ph type="title"/>
          </p:nvPr>
        </p:nvSpPr>
        <p:spPr>
          <a:xfrm>
            <a:off x="492369" y="605896"/>
            <a:ext cx="3642309" cy="5646208"/>
          </a:xfrm>
        </p:spPr>
        <p:txBody>
          <a:bodyPr anchor="ctr">
            <a:normAutofit/>
          </a:bodyPr>
          <a:lstStyle/>
          <a:p>
            <a:r>
              <a:rPr lang="en-US" sz="3700">
                <a:solidFill>
                  <a:srgbClr val="FFFFFF"/>
                </a:solidFill>
              </a:rPr>
              <a:t>Recommendations and Conclusions</a:t>
            </a:r>
          </a:p>
        </p:txBody>
      </p:sp>
      <p:sp>
        <p:nvSpPr>
          <p:cNvPr id="3" name="Content Placeholder 2">
            <a:extLst>
              <a:ext uri="{FF2B5EF4-FFF2-40B4-BE49-F238E27FC236}">
                <a16:creationId xmlns:a16="http://schemas.microsoft.com/office/drawing/2014/main" id="{8C502C42-5F80-D143-0FD9-6874928FB36B}"/>
              </a:ext>
            </a:extLst>
          </p:cNvPr>
          <p:cNvSpPr>
            <a:spLocks noGrp="1"/>
          </p:cNvSpPr>
          <p:nvPr>
            <p:ph idx="1"/>
          </p:nvPr>
        </p:nvSpPr>
        <p:spPr>
          <a:xfrm>
            <a:off x="5231958" y="605896"/>
            <a:ext cx="5923721" cy="5646208"/>
          </a:xfrm>
        </p:spPr>
        <p:txBody>
          <a:bodyPr anchor="ctr">
            <a:normAutofit/>
          </a:bodyPr>
          <a:lstStyle/>
          <a:p>
            <a:pPr>
              <a:lnSpc>
                <a:spcPct val="90000"/>
              </a:lnSpc>
            </a:pPr>
            <a:r>
              <a:rPr lang="en-US" sz="1900"/>
              <a:t>Chai tea is a promising product with potential for growth in the Latin American market</a:t>
            </a:r>
          </a:p>
          <a:p>
            <a:pPr lvl="1">
              <a:lnSpc>
                <a:spcPct val="90000"/>
              </a:lnSpc>
            </a:pPr>
            <a:r>
              <a:rPr lang="en-US" sz="1900"/>
              <a:t>Offers a healthy, natural, and exotic alternative to other beverages</a:t>
            </a:r>
          </a:p>
          <a:p>
            <a:pPr>
              <a:lnSpc>
                <a:spcPct val="90000"/>
              </a:lnSpc>
            </a:pPr>
            <a:r>
              <a:rPr lang="en-US" sz="1900"/>
              <a:t>Position and market Chai tea as a premium, authentic, and versatile product</a:t>
            </a:r>
          </a:p>
          <a:p>
            <a:pPr lvl="1">
              <a:lnSpc>
                <a:spcPct val="90000"/>
              </a:lnSpc>
            </a:pPr>
            <a:r>
              <a:rPr lang="en-US" sz="1900"/>
              <a:t>Appeals to different segments and occasions</a:t>
            </a:r>
          </a:p>
          <a:p>
            <a:pPr>
              <a:lnSpc>
                <a:spcPct val="90000"/>
              </a:lnSpc>
            </a:pPr>
            <a:r>
              <a:rPr lang="en-US" sz="1900"/>
              <a:t>Leverage unique features and benefits, such as rich aroma, flavor, and health benefits</a:t>
            </a:r>
          </a:p>
          <a:p>
            <a:pPr lvl="1">
              <a:lnSpc>
                <a:spcPct val="90000"/>
              </a:lnSpc>
            </a:pPr>
            <a:r>
              <a:rPr lang="en-US" sz="1900"/>
              <a:t>Differentiates from other tea products</a:t>
            </a:r>
          </a:p>
          <a:p>
            <a:pPr>
              <a:lnSpc>
                <a:spcPct val="90000"/>
              </a:lnSpc>
            </a:pPr>
            <a:r>
              <a:rPr lang="en-US" sz="1900"/>
              <a:t>Use a mix of online and offline tactics to reach and engage target audience</a:t>
            </a:r>
          </a:p>
          <a:p>
            <a:pPr lvl="1">
              <a:lnSpc>
                <a:spcPct val="90000"/>
              </a:lnSpc>
            </a:pPr>
            <a:r>
              <a:rPr lang="en-US" sz="1900"/>
              <a:t>Create a loyal and satisfied customer base</a:t>
            </a:r>
          </a:p>
          <a:p>
            <a:pPr>
              <a:lnSpc>
                <a:spcPct val="90000"/>
              </a:lnSpc>
            </a:pPr>
            <a:r>
              <a:rPr lang="en-US" sz="1900"/>
              <a:t>Overcome challenges and threats, such as price, awareness, competition, regulation, and sustainability</a:t>
            </a:r>
          </a:p>
          <a:p>
            <a:pPr lvl="1">
              <a:lnSpc>
                <a:spcPct val="90000"/>
              </a:lnSpc>
            </a:pPr>
            <a:r>
              <a:rPr lang="en-US" sz="1900"/>
              <a:t>Constantly monitor, evaluate, and adjust promotion plan and strategy</a:t>
            </a:r>
          </a:p>
        </p:txBody>
      </p:sp>
    </p:spTree>
    <p:extLst>
      <p:ext uri="{BB962C8B-B14F-4D97-AF65-F5344CB8AC3E}">
        <p14:creationId xmlns:p14="http://schemas.microsoft.com/office/powerpoint/2010/main" val="2296988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5F9333-7B21-B012-6957-8675914D7A1D}"/>
              </a:ext>
            </a:extLst>
          </p:cNvPr>
          <p:cNvSpPr>
            <a:spLocks noGrp="1"/>
          </p:cNvSpPr>
          <p:nvPr>
            <p:ph type="title"/>
          </p:nvPr>
        </p:nvSpPr>
        <p:spPr>
          <a:xfrm>
            <a:off x="5172074" y="286603"/>
            <a:ext cx="5983605" cy="1450757"/>
          </a:xfrm>
        </p:spPr>
        <p:txBody>
          <a:bodyPr>
            <a:normAutofit/>
          </a:bodyPr>
          <a:lstStyle/>
          <a:p>
            <a:r>
              <a:rPr lang="sv-SE"/>
              <a:t>Table of Contents</a:t>
            </a:r>
          </a:p>
        </p:txBody>
      </p:sp>
      <p:pic>
        <p:nvPicPr>
          <p:cNvPr id="5" name="Picture 4" descr="Top view of spices in containers">
            <a:extLst>
              <a:ext uri="{FF2B5EF4-FFF2-40B4-BE49-F238E27FC236}">
                <a16:creationId xmlns:a16="http://schemas.microsoft.com/office/drawing/2014/main" id="{827786DB-2EB5-61C7-50E7-6801B3F8466B}"/>
              </a:ext>
            </a:extLst>
          </p:cNvPr>
          <p:cNvPicPr>
            <a:picLocks noChangeAspect="1"/>
          </p:cNvPicPr>
          <p:nvPr/>
        </p:nvPicPr>
        <p:blipFill>
          <a:blip r:embed="rId2"/>
          <a:srcRect l="25818" r="16414" b="1"/>
          <a:stretch/>
        </p:blipFill>
        <p:spPr>
          <a:xfrm>
            <a:off x="20" y="10"/>
            <a:ext cx="4580077" cy="6857990"/>
          </a:xfrm>
          <a:prstGeom prst="rect">
            <a:avLst/>
          </a:prstGeom>
        </p:spPr>
      </p:pic>
      <p:cxnSp>
        <p:nvCxnSpPr>
          <p:cNvPr id="11" name="Straight Connector 10">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F2D7702-B5CE-33BA-3206-BCD0952B4FC8}"/>
              </a:ext>
            </a:extLst>
          </p:cNvPr>
          <p:cNvSpPr>
            <a:spLocks noGrp="1"/>
          </p:cNvSpPr>
          <p:nvPr>
            <p:ph idx="1"/>
          </p:nvPr>
        </p:nvSpPr>
        <p:spPr>
          <a:xfrm>
            <a:off x="5172074" y="2108201"/>
            <a:ext cx="5983606" cy="3760891"/>
          </a:xfrm>
        </p:spPr>
        <p:txBody>
          <a:bodyPr>
            <a:normAutofit/>
          </a:bodyPr>
          <a:lstStyle/>
          <a:p>
            <a:r>
              <a:rPr lang="en-US"/>
              <a:t>Market analysis of Mystic Spice Premium Chai Tea</a:t>
            </a:r>
          </a:p>
          <a:p>
            <a:r>
              <a:rPr lang="en-US"/>
              <a:t>Product description, features, and benefits</a:t>
            </a:r>
          </a:p>
          <a:p>
            <a:r>
              <a:rPr lang="en-US"/>
              <a:t>Market trend and demand in Latin America</a:t>
            </a:r>
          </a:p>
          <a:p>
            <a:r>
              <a:rPr lang="en-US"/>
              <a:t>Competitive analysis in Latin America</a:t>
            </a:r>
          </a:p>
          <a:p>
            <a:r>
              <a:rPr lang="en-US"/>
              <a:t>Distribution channels and strategies in Latin America</a:t>
            </a:r>
          </a:p>
          <a:p>
            <a:r>
              <a:rPr lang="en-US"/>
              <a:t>Promotion plan and strategy</a:t>
            </a:r>
          </a:p>
          <a:p>
            <a:r>
              <a:rPr lang="en-US"/>
              <a:t>Expected outcomes and challenges</a:t>
            </a:r>
            <a:endParaRPr lang="sv-SE"/>
          </a:p>
        </p:txBody>
      </p:sp>
    </p:spTree>
    <p:extLst>
      <p:ext uri="{BB962C8B-B14F-4D97-AF65-F5344CB8AC3E}">
        <p14:creationId xmlns:p14="http://schemas.microsoft.com/office/powerpoint/2010/main" val="1662609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25" name="Straight Connector 24">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1A6BFA77-394F-A689-3324-CFC0387B1986}"/>
              </a:ext>
            </a:extLst>
          </p:cNvPr>
          <p:cNvSpPr>
            <a:spLocks noGrp="1"/>
          </p:cNvSpPr>
          <p:nvPr>
            <p:ph type="title"/>
          </p:nvPr>
        </p:nvSpPr>
        <p:spPr>
          <a:xfrm>
            <a:off x="643467" y="516835"/>
            <a:ext cx="3448259" cy="1666501"/>
          </a:xfrm>
        </p:spPr>
        <p:txBody>
          <a:bodyPr vert="horz" lIns="91440" tIns="45720" rIns="91440" bIns="45720" rtlCol="0" anchor="b">
            <a:normAutofit/>
          </a:bodyPr>
          <a:lstStyle/>
          <a:p>
            <a:r>
              <a:rPr lang="en-US" sz="4000">
                <a:solidFill>
                  <a:srgbClr val="FFFFFF"/>
                </a:solidFill>
              </a:rPr>
              <a:t>Introduction</a:t>
            </a:r>
          </a:p>
        </p:txBody>
      </p:sp>
      <p:cxnSp>
        <p:nvCxnSpPr>
          <p:cNvPr id="29" name="Straight Connector 28">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2D71011D-BBB3-A2B4-F8B7-F40A8C4716DD}"/>
              </a:ext>
            </a:extLst>
          </p:cNvPr>
          <p:cNvSpPr>
            <a:spLocks noGrp="1"/>
          </p:cNvSpPr>
          <p:nvPr>
            <p:ph sz="half" idx="2"/>
          </p:nvPr>
        </p:nvSpPr>
        <p:spPr>
          <a:xfrm>
            <a:off x="643467" y="2546224"/>
            <a:ext cx="3448259" cy="3342747"/>
          </a:xfrm>
        </p:spPr>
        <p:txBody>
          <a:bodyPr vert="horz" lIns="0" tIns="45720" rIns="0" bIns="45720" rtlCol="0">
            <a:normAutofit/>
          </a:bodyPr>
          <a:lstStyle/>
          <a:p>
            <a:pPr>
              <a:lnSpc>
                <a:spcPct val="90000"/>
              </a:lnSpc>
            </a:pPr>
            <a:r>
              <a:rPr lang="en-US" sz="1500">
                <a:solidFill>
                  <a:srgbClr val="FFFFFF"/>
                </a:solidFill>
              </a:rPr>
              <a:t>Product Description, Features, and Benefits</a:t>
            </a:r>
          </a:p>
          <a:p>
            <a:pPr>
              <a:lnSpc>
                <a:spcPct val="90000"/>
              </a:lnSpc>
            </a:pPr>
            <a:r>
              <a:rPr lang="en-US" sz="1500">
                <a:solidFill>
                  <a:srgbClr val="FFFFFF"/>
                </a:solidFill>
              </a:rPr>
              <a:t>Market Trend and Demand in Latin America</a:t>
            </a:r>
          </a:p>
          <a:p>
            <a:pPr>
              <a:lnSpc>
                <a:spcPct val="90000"/>
              </a:lnSpc>
            </a:pPr>
            <a:r>
              <a:rPr lang="en-US" sz="1500">
                <a:solidFill>
                  <a:srgbClr val="FFFFFF"/>
                </a:solidFill>
              </a:rPr>
              <a:t>Competitive Analysis in Latin America</a:t>
            </a:r>
          </a:p>
          <a:p>
            <a:pPr>
              <a:lnSpc>
                <a:spcPct val="90000"/>
              </a:lnSpc>
            </a:pPr>
            <a:r>
              <a:rPr lang="en-US" sz="1500">
                <a:solidFill>
                  <a:srgbClr val="FFFFFF"/>
                </a:solidFill>
              </a:rPr>
              <a:t>Distribution Channels in Latin America</a:t>
            </a:r>
          </a:p>
          <a:p>
            <a:pPr>
              <a:lnSpc>
                <a:spcPct val="90000"/>
              </a:lnSpc>
            </a:pPr>
            <a:r>
              <a:rPr lang="en-US" sz="1500">
                <a:solidFill>
                  <a:srgbClr val="FFFFFF"/>
                </a:solidFill>
              </a:rPr>
              <a:t>Promotion Plan and Strategy in Latin America</a:t>
            </a:r>
          </a:p>
          <a:p>
            <a:pPr>
              <a:lnSpc>
                <a:spcPct val="90000"/>
              </a:lnSpc>
            </a:pPr>
            <a:r>
              <a:rPr lang="en-US" sz="1500">
                <a:solidFill>
                  <a:srgbClr val="FFFFFF"/>
                </a:solidFill>
              </a:rPr>
              <a:t>Expected Outcomes and Challenges</a:t>
            </a:r>
          </a:p>
          <a:p>
            <a:pPr>
              <a:lnSpc>
                <a:spcPct val="90000"/>
              </a:lnSpc>
            </a:pPr>
            <a:r>
              <a:rPr lang="en-US" sz="1500">
                <a:solidFill>
                  <a:srgbClr val="FFFFFF"/>
                </a:solidFill>
              </a:rPr>
              <a:t>Recommendations and Conclusions</a:t>
            </a:r>
          </a:p>
        </p:txBody>
      </p:sp>
      <p:pic>
        <p:nvPicPr>
          <p:cNvPr id="5" name="Content Placeholder 4" descr="Indian masala chai tea. Spiced tea with milk on the rustic wooden table.">
            <a:extLst>
              <a:ext uri="{FF2B5EF4-FFF2-40B4-BE49-F238E27FC236}">
                <a16:creationId xmlns:a16="http://schemas.microsoft.com/office/drawing/2014/main" id="{9A3808EA-8867-40A0-A0EF-17D43ED8A5E3}"/>
              </a:ext>
            </a:extLst>
          </p:cNvPr>
          <p:cNvPicPr>
            <a:picLocks noGrp="1" noChangeAspect="1"/>
          </p:cNvPicPr>
          <p:nvPr>
            <p:ph sz="half" idx="1"/>
          </p:nvPr>
        </p:nvPicPr>
        <p:blipFill rotWithShape="1">
          <a:blip r:embed="rId3"/>
          <a:srcRect l="18097" r="8537" b="-1"/>
          <a:stretch/>
        </p:blipFill>
        <p:spPr>
          <a:xfrm>
            <a:off x="4654296" y="10"/>
            <a:ext cx="7537703" cy="6857990"/>
          </a:xfrm>
          <a:prstGeom prst="rect">
            <a:avLst/>
          </a:prstGeom>
        </p:spPr>
      </p:pic>
    </p:spTree>
    <p:extLst>
      <p:ext uri="{BB962C8B-B14F-4D97-AF65-F5344CB8AC3E}">
        <p14:creationId xmlns:p14="http://schemas.microsoft.com/office/powerpoint/2010/main" val="1308830167"/>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3" name="Straight Connector 12">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39B4056F-1959-4627-A683-77F6C0603F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8D7349B-C9FA-4FCE-A1FF-948F460A3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554906"/>
            <a:ext cx="12188952" cy="2303094"/>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5E6863AE-2DE4-0D8E-F068-2D4BB057BBBB}"/>
              </a:ext>
            </a:extLst>
          </p:cNvPr>
          <p:cNvSpPr>
            <a:spLocks noGrp="1"/>
          </p:cNvSpPr>
          <p:nvPr>
            <p:ph type="title"/>
          </p:nvPr>
        </p:nvSpPr>
        <p:spPr>
          <a:xfrm>
            <a:off x="633998" y="4905301"/>
            <a:ext cx="4988879" cy="1554485"/>
          </a:xfrm>
        </p:spPr>
        <p:txBody>
          <a:bodyPr vert="horz" lIns="91440" tIns="45720" rIns="91440" bIns="45720" rtlCol="0" anchor="ctr">
            <a:normAutofit/>
          </a:bodyPr>
          <a:lstStyle/>
          <a:p>
            <a:pPr algn="r"/>
            <a:r>
              <a:rPr lang="en-US" sz="4000">
                <a:solidFill>
                  <a:srgbClr val="FFFFFF"/>
                </a:solidFill>
              </a:rPr>
              <a:t>Product Description</a:t>
            </a:r>
          </a:p>
        </p:txBody>
      </p:sp>
      <p:cxnSp>
        <p:nvCxnSpPr>
          <p:cNvPr id="19" name="Straight Connector 18">
            <a:extLst>
              <a:ext uri="{FF2B5EF4-FFF2-40B4-BE49-F238E27FC236}">
                <a16:creationId xmlns:a16="http://schemas.microsoft.com/office/drawing/2014/main" id="{55646586-8E5D-4A2B-BDA9-01CE28AC8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20770" y="5247564"/>
            <a:ext cx="0" cy="87345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336E2507-A329-0927-AAE3-9B079B3EC56A}"/>
              </a:ext>
            </a:extLst>
          </p:cNvPr>
          <p:cNvSpPr>
            <a:spLocks noGrp="1"/>
          </p:cNvSpPr>
          <p:nvPr>
            <p:ph sz="half" idx="2"/>
          </p:nvPr>
        </p:nvSpPr>
        <p:spPr>
          <a:xfrm>
            <a:off x="6064301" y="4905300"/>
            <a:ext cx="5493699" cy="1554485"/>
          </a:xfrm>
        </p:spPr>
        <p:txBody>
          <a:bodyPr vert="horz" lIns="0" tIns="45720" rIns="0" bIns="45720" rtlCol="0" anchor="ctr">
            <a:normAutofit/>
          </a:bodyPr>
          <a:lstStyle/>
          <a:p>
            <a:pPr>
              <a:lnSpc>
                <a:spcPct val="90000"/>
              </a:lnSpc>
            </a:pPr>
            <a:r>
              <a:rPr lang="en-US" sz="1500">
                <a:solidFill>
                  <a:srgbClr val="FFFFFF"/>
                </a:solidFill>
              </a:rPr>
              <a:t>Meticulously crafted blend</a:t>
            </a:r>
          </a:p>
          <a:p>
            <a:pPr lvl="1">
              <a:lnSpc>
                <a:spcPct val="90000"/>
              </a:lnSpc>
            </a:pPr>
            <a:r>
              <a:rPr lang="en-US" sz="1500">
                <a:solidFill>
                  <a:srgbClr val="FFFFFF"/>
                </a:solidFill>
              </a:rPr>
              <a:t>Pays homage to the timeless traditions of Indian chai</a:t>
            </a:r>
          </a:p>
          <a:p>
            <a:pPr>
              <a:lnSpc>
                <a:spcPct val="90000"/>
              </a:lnSpc>
            </a:pPr>
            <a:r>
              <a:rPr lang="en-US" sz="1500">
                <a:solidFill>
                  <a:srgbClr val="FFFFFF"/>
                </a:solidFill>
              </a:rPr>
              <a:t>Enchanting journey through the vibrant landscapes of India</a:t>
            </a:r>
          </a:p>
          <a:p>
            <a:pPr lvl="1">
              <a:lnSpc>
                <a:spcPct val="90000"/>
              </a:lnSpc>
            </a:pPr>
            <a:r>
              <a:rPr lang="en-US" sz="1500">
                <a:solidFill>
                  <a:srgbClr val="FFFFFF"/>
                </a:solidFill>
              </a:rPr>
              <a:t>Brings an authentic chai experience right in your home</a:t>
            </a:r>
          </a:p>
        </p:txBody>
      </p:sp>
      <p:graphicFrame>
        <p:nvGraphicFramePr>
          <p:cNvPr id="6" name="Content Placeholder 5">
            <a:extLst>
              <a:ext uri="{FF2B5EF4-FFF2-40B4-BE49-F238E27FC236}">
                <a16:creationId xmlns:a16="http://schemas.microsoft.com/office/drawing/2014/main" id="{7E0111FA-92E1-454E-A460-913369B74771}"/>
              </a:ext>
            </a:extLst>
          </p:cNvPr>
          <p:cNvGraphicFramePr>
            <a:graphicFrameLocks noGrp="1"/>
          </p:cNvGraphicFramePr>
          <p:nvPr>
            <p:ph sz="half" idx="1"/>
            <p:extLst>
              <p:ext uri="{D42A27DB-BD31-4B8C-83A1-F6EECF244321}">
                <p14:modId xmlns:p14="http://schemas.microsoft.com/office/powerpoint/2010/main" val="3445590745"/>
              </p:ext>
            </p:extLst>
          </p:nvPr>
        </p:nvGraphicFramePr>
        <p:xfrm>
          <a:off x="1346750" y="930063"/>
          <a:ext cx="9499600" cy="2983992"/>
        </p:xfrm>
        <a:graphic>
          <a:graphicData uri="http://schemas.openxmlformats.org/drawingml/2006/table">
            <a:tbl>
              <a:tblPr firstRow="1" bandRow="1">
                <a:tableStyleId>{5C22544A-7EE6-4342-B048-85BDC9FD1C3A}</a:tableStyleId>
              </a:tblPr>
              <a:tblGrid>
                <a:gridCol w="3166534">
                  <a:extLst>
                    <a:ext uri="{9D8B030D-6E8A-4147-A177-3AD203B41FA5}">
                      <a16:colId xmlns:a16="http://schemas.microsoft.com/office/drawing/2014/main" val="653077491"/>
                    </a:ext>
                  </a:extLst>
                </a:gridCol>
                <a:gridCol w="3166534">
                  <a:extLst>
                    <a:ext uri="{9D8B030D-6E8A-4147-A177-3AD203B41FA5}">
                      <a16:colId xmlns:a16="http://schemas.microsoft.com/office/drawing/2014/main" val="2878306612"/>
                    </a:ext>
                  </a:extLst>
                </a:gridCol>
                <a:gridCol w="3166534">
                  <a:extLst>
                    <a:ext uri="{9D8B030D-6E8A-4147-A177-3AD203B41FA5}">
                      <a16:colId xmlns:a16="http://schemas.microsoft.com/office/drawing/2014/main" val="2272217347"/>
                    </a:ext>
                  </a:extLst>
                </a:gridCol>
              </a:tblGrid>
              <a:tr h="1240536">
                <a:tc>
                  <a:txBody>
                    <a:bodyPr/>
                    <a:lstStyle/>
                    <a:p>
                      <a:r>
                        <a:rPr lang="en-US" sz="3300"/>
                        <a:t>Product Description</a:t>
                      </a:r>
                    </a:p>
                  </a:txBody>
                  <a:tcPr marL="167640" marR="167640" marT="83820" marB="83820" anchor="ctr"/>
                </a:tc>
                <a:tc>
                  <a:txBody>
                    <a:bodyPr/>
                    <a:lstStyle/>
                    <a:p>
                      <a:r>
                        <a:rPr lang="en-US" sz="3300"/>
                        <a:t>Features</a:t>
                      </a:r>
                    </a:p>
                  </a:txBody>
                  <a:tcPr marL="167640" marR="167640" marT="83820" marB="83820" anchor="ctr"/>
                </a:tc>
                <a:tc>
                  <a:txBody>
                    <a:bodyPr/>
                    <a:lstStyle/>
                    <a:p>
                      <a:r>
                        <a:rPr lang="en-US" sz="3300"/>
                        <a:t>Benefits</a:t>
                      </a:r>
                    </a:p>
                  </a:txBody>
                  <a:tcPr marL="167640" marR="167640" marT="83820" marB="83820" anchor="ctr"/>
                </a:tc>
                <a:extLst>
                  <a:ext uri="{0D108BD9-81ED-4DB2-BD59-A6C34878D82A}">
                    <a16:rowId xmlns:a16="http://schemas.microsoft.com/office/drawing/2014/main" val="1770408993"/>
                  </a:ext>
                </a:extLst>
              </a:tr>
              <a:tr h="1743456">
                <a:tc>
                  <a:txBody>
                    <a:bodyPr/>
                    <a:lstStyle/>
                    <a:p>
                      <a:r>
                        <a:rPr lang="en-US" sz="3300"/>
                        <a:t>Mystic Spice Premium Chai Tea</a:t>
                      </a:r>
                    </a:p>
                  </a:txBody>
                  <a:tcPr marL="167640" marR="167640" marT="83820" marB="83820" anchor="ctr"/>
                </a:tc>
                <a:tc>
                  <a:txBody>
                    <a:bodyPr/>
                    <a:lstStyle/>
                    <a:p>
                      <a:r>
                        <a:rPr lang="en-US" sz="3300"/>
                        <a:t>Meticulously crafted blend</a:t>
                      </a:r>
                    </a:p>
                  </a:txBody>
                  <a:tcPr marL="167640" marR="167640" marT="83820" marB="83820" anchor="ctr"/>
                </a:tc>
                <a:tc>
                  <a:txBody>
                    <a:bodyPr/>
                    <a:lstStyle/>
                    <a:p>
                      <a:r>
                        <a:rPr lang="en-US" sz="3300" dirty="0"/>
                        <a:t>Authentic chai experience</a:t>
                      </a:r>
                    </a:p>
                  </a:txBody>
                  <a:tcPr marL="167640" marR="167640" marT="83820" marB="83820" anchor="ctr"/>
                </a:tc>
                <a:extLst>
                  <a:ext uri="{0D108BD9-81ED-4DB2-BD59-A6C34878D82A}">
                    <a16:rowId xmlns:a16="http://schemas.microsoft.com/office/drawing/2014/main" val="3029069579"/>
                  </a:ext>
                </a:extLst>
              </a:tr>
            </a:tbl>
          </a:graphicData>
        </a:graphic>
      </p:graphicFrame>
    </p:spTree>
    <p:extLst>
      <p:ext uri="{BB962C8B-B14F-4D97-AF65-F5344CB8AC3E}">
        <p14:creationId xmlns:p14="http://schemas.microsoft.com/office/powerpoint/2010/main" val="4063945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8F0A37D-2337-4AAF-98B0-7E4E9B9871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BB49428-18FA-81F9-1A84-D66AB829FB54}"/>
              </a:ext>
            </a:extLst>
          </p:cNvPr>
          <p:cNvSpPr>
            <a:spLocks noGrp="1"/>
          </p:cNvSpPr>
          <p:nvPr>
            <p:ph type="title"/>
          </p:nvPr>
        </p:nvSpPr>
        <p:spPr>
          <a:xfrm>
            <a:off x="1097280" y="286603"/>
            <a:ext cx="10058400" cy="1450757"/>
          </a:xfrm>
        </p:spPr>
        <p:txBody>
          <a:bodyPr>
            <a:normAutofit/>
          </a:bodyPr>
          <a:lstStyle/>
          <a:p>
            <a:r>
              <a:rPr lang="en-US"/>
              <a:t>Product Description (1/2)</a:t>
            </a:r>
          </a:p>
        </p:txBody>
      </p:sp>
      <p:cxnSp>
        <p:nvCxnSpPr>
          <p:cNvPr id="12" name="Straight Connector 11">
            <a:extLst>
              <a:ext uri="{FF2B5EF4-FFF2-40B4-BE49-F238E27FC236}">
                <a16:creationId xmlns:a16="http://schemas.microsoft.com/office/drawing/2014/main" id="{F15CCCF0-E573-463A-9760-1FDC0B2CFB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F7234D70-FB65-4E99-985E-64D219674D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aphicFrame>
        <p:nvGraphicFramePr>
          <p:cNvPr id="5" name="Content Placeholder 4">
            <a:extLst>
              <a:ext uri="{FF2B5EF4-FFF2-40B4-BE49-F238E27FC236}">
                <a16:creationId xmlns:a16="http://schemas.microsoft.com/office/drawing/2014/main" id="{A3F305CA-639A-49BF-A4E0-B29BC8E80D0D}"/>
              </a:ext>
            </a:extLst>
          </p:cNvPr>
          <p:cNvGraphicFramePr>
            <a:graphicFrameLocks noGrp="1"/>
          </p:cNvGraphicFramePr>
          <p:nvPr>
            <p:ph idx="1"/>
            <p:extLst>
              <p:ext uri="{D42A27DB-BD31-4B8C-83A1-F6EECF244321}">
                <p14:modId xmlns:p14="http://schemas.microsoft.com/office/powerpoint/2010/main" val="2541948706"/>
              </p:ext>
            </p:extLst>
          </p:nvPr>
        </p:nvGraphicFramePr>
        <p:xfrm>
          <a:off x="1096963" y="2287915"/>
          <a:ext cx="10058400" cy="3407279"/>
        </p:xfrm>
        <a:graphic>
          <a:graphicData uri="http://schemas.openxmlformats.org/drawingml/2006/table">
            <a:tbl>
              <a:tblPr firstRow="1" bandRow="1">
                <a:tableStyleId>{5C22544A-7EE6-4342-B048-85BDC9FD1C3A}</a:tableStyleId>
              </a:tblPr>
              <a:tblGrid>
                <a:gridCol w="5019947">
                  <a:extLst>
                    <a:ext uri="{9D8B030D-6E8A-4147-A177-3AD203B41FA5}">
                      <a16:colId xmlns:a16="http://schemas.microsoft.com/office/drawing/2014/main" val="496415718"/>
                    </a:ext>
                  </a:extLst>
                </a:gridCol>
                <a:gridCol w="5038454">
                  <a:extLst>
                    <a:ext uri="{9D8B030D-6E8A-4147-A177-3AD203B41FA5}">
                      <a16:colId xmlns:a16="http://schemas.microsoft.com/office/drawing/2014/main" val="159665682"/>
                    </a:ext>
                  </a:extLst>
                </a:gridCol>
              </a:tblGrid>
              <a:tr h="363233">
                <a:tc>
                  <a:txBody>
                    <a:bodyPr/>
                    <a:lstStyle/>
                    <a:p>
                      <a:pPr>
                        <a:spcAft>
                          <a:spcPts val="0"/>
                        </a:spcAft>
                      </a:pPr>
                      <a:r>
                        <a:rPr lang="en-US" sz="1400">
                          <a:effectLst/>
                        </a:rPr>
                        <a:t>Product Name</a:t>
                      </a:r>
                      <a:endParaRPr lang="en-US" sz="2300">
                        <a:effectLst/>
                      </a:endParaRPr>
                    </a:p>
                  </a:txBody>
                  <a:tcPr marL="49352" marR="49352" marT="49352" marB="49352"/>
                </a:tc>
                <a:tc>
                  <a:txBody>
                    <a:bodyPr/>
                    <a:lstStyle/>
                    <a:p>
                      <a:pPr>
                        <a:spcAft>
                          <a:spcPts val="0"/>
                        </a:spcAft>
                      </a:pPr>
                      <a:r>
                        <a:rPr lang="en-US" sz="1400">
                          <a:effectLst/>
                        </a:rPr>
                        <a:t>Product Description</a:t>
                      </a:r>
                      <a:endParaRPr lang="en-US" sz="2300">
                        <a:effectLst/>
                      </a:endParaRPr>
                    </a:p>
                  </a:txBody>
                  <a:tcPr marL="49352" marR="49352" marT="49352" marB="49352"/>
                </a:tc>
                <a:extLst>
                  <a:ext uri="{0D108BD9-81ED-4DB2-BD59-A6C34878D82A}">
                    <a16:rowId xmlns:a16="http://schemas.microsoft.com/office/drawing/2014/main" val="1533271253"/>
                  </a:ext>
                </a:extLst>
              </a:tr>
              <a:tr h="1448982">
                <a:tc>
                  <a:txBody>
                    <a:bodyPr/>
                    <a:lstStyle/>
                    <a:p>
                      <a:pPr>
                        <a:spcAft>
                          <a:spcPts val="0"/>
                        </a:spcAft>
                      </a:pPr>
                      <a:r>
                        <a:rPr lang="en-US" sz="1400">
                          <a:effectLst/>
                        </a:rPr>
                        <a:t>Mystic Spice Premium Chai Tea</a:t>
                      </a:r>
                      <a:endParaRPr lang="en-US" sz="2300">
                        <a:effectLst/>
                      </a:endParaRPr>
                    </a:p>
                  </a:txBody>
                  <a:tcPr marL="49352" marR="49352" marT="49352" marB="49352"/>
                </a:tc>
                <a:tc>
                  <a:txBody>
                    <a:bodyPr/>
                    <a:lstStyle/>
                    <a:p>
                      <a:pPr>
                        <a:spcAft>
                          <a:spcPts val="0"/>
                        </a:spcAft>
                      </a:pPr>
                      <a:r>
                        <a:rPr lang="en-US" sz="1400">
                          <a:effectLst/>
                        </a:rPr>
                        <a:t>Indulge in the rich and aromatic embrace of Mystic Spice Premium Chai Tea, a meticulously crafted blend that pays homage to the timeless traditions of Indian chai. Each cup offers an enchanting journey through the vibrant landscapes of India, bringing you an authentic chai experience right in your home.</a:t>
                      </a:r>
                      <a:endParaRPr lang="en-US" sz="2300">
                        <a:effectLst/>
                      </a:endParaRPr>
                    </a:p>
                  </a:txBody>
                  <a:tcPr marL="49352" marR="49352" marT="49352" marB="49352"/>
                </a:tc>
                <a:extLst>
                  <a:ext uri="{0D108BD9-81ED-4DB2-BD59-A6C34878D82A}">
                    <a16:rowId xmlns:a16="http://schemas.microsoft.com/office/drawing/2014/main" val="1588266549"/>
                  </a:ext>
                </a:extLst>
              </a:tr>
              <a:tr h="363233">
                <a:tc>
                  <a:txBody>
                    <a:bodyPr/>
                    <a:lstStyle/>
                    <a:p>
                      <a:pPr>
                        <a:spcAft>
                          <a:spcPts val="0"/>
                        </a:spcAft>
                      </a:pPr>
                      <a:r>
                        <a:rPr lang="en-US" sz="1400">
                          <a:effectLst/>
                        </a:rPr>
                        <a:t>Key Features</a:t>
                      </a:r>
                      <a:endParaRPr lang="en-US" sz="2300">
                        <a:effectLst/>
                      </a:endParaRPr>
                    </a:p>
                  </a:txBody>
                  <a:tcPr marL="49352" marR="49352" marT="49352" marB="49352"/>
                </a:tc>
                <a:tc>
                  <a:txBody>
                    <a:bodyPr/>
                    <a:lstStyle/>
                    <a:p>
                      <a:pPr>
                        <a:spcAft>
                          <a:spcPts val="0"/>
                        </a:spcAft>
                      </a:pPr>
                      <a:r>
                        <a:rPr lang="en-US" sz="1400">
                          <a:effectLst/>
                        </a:rPr>
                        <a:t>Key Benefits</a:t>
                      </a:r>
                      <a:endParaRPr lang="en-US" sz="2300">
                        <a:effectLst/>
                      </a:endParaRPr>
                    </a:p>
                  </a:txBody>
                  <a:tcPr marL="49352" marR="49352" marT="49352" marB="49352"/>
                </a:tc>
                <a:extLst>
                  <a:ext uri="{0D108BD9-81ED-4DB2-BD59-A6C34878D82A}">
                    <a16:rowId xmlns:a16="http://schemas.microsoft.com/office/drawing/2014/main" val="438868957"/>
                  </a:ext>
                </a:extLst>
              </a:tr>
              <a:tr h="1231833">
                <a:tc>
                  <a:txBody>
                    <a:bodyPr/>
                    <a:lstStyle/>
                    <a:p>
                      <a:pPr>
                        <a:spcAft>
                          <a:spcPts val="0"/>
                        </a:spcAft>
                      </a:pPr>
                      <a:r>
                        <a:rPr lang="en-US" sz="1400">
                          <a:effectLst/>
                        </a:rPr>
                        <a:t>Authentic Blend: Our chai is a harmonious mix of premium black tea leaves and a signature selection of ground spices, including cinnamon, cardamom, cloves, ginger, and black pepper. This age-old recipe promises an authentic and robust flavor in every sip.</a:t>
                      </a:r>
                      <a:endParaRPr lang="en-US" sz="2300">
                        <a:effectLst/>
                      </a:endParaRPr>
                    </a:p>
                  </a:txBody>
                  <a:tcPr marL="49352" marR="49352" marT="49352" marB="49352"/>
                </a:tc>
                <a:tc>
                  <a:txBody>
                    <a:bodyPr/>
                    <a:lstStyle/>
                    <a:p>
                      <a:pPr>
                        <a:spcAft>
                          <a:spcPts val="0"/>
                        </a:spcAft>
                      </a:pPr>
                      <a:r>
                        <a:rPr lang="en-US" sz="1400" dirty="0">
                          <a:effectLst/>
                        </a:rPr>
                        <a:t>Health-Enhancing Ingredients: Each ingredient in Mystic Spice Chai Tea is chosen for its natural health benefits. Ginger and cardamom aid in digestion, cinnamon helps regulate blood sugar, and cloves add a boost of antioxidants.</a:t>
                      </a:r>
                      <a:endParaRPr lang="en-US" sz="2300" dirty="0">
                        <a:effectLst/>
                      </a:endParaRPr>
                    </a:p>
                  </a:txBody>
                  <a:tcPr marL="49352" marR="49352" marT="49352" marB="49352"/>
                </a:tc>
                <a:extLst>
                  <a:ext uri="{0D108BD9-81ED-4DB2-BD59-A6C34878D82A}">
                    <a16:rowId xmlns:a16="http://schemas.microsoft.com/office/drawing/2014/main" val="2048665164"/>
                  </a:ext>
                </a:extLst>
              </a:tr>
            </a:tbl>
          </a:graphicData>
        </a:graphic>
      </p:graphicFrame>
    </p:spTree>
    <p:extLst>
      <p:ext uri="{BB962C8B-B14F-4D97-AF65-F5344CB8AC3E}">
        <p14:creationId xmlns:p14="http://schemas.microsoft.com/office/powerpoint/2010/main" val="215668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2" name="Straight Connector 11">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B4D0E555-16F6-44D0-BF56-AF5FF5BDE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117041D-1A7B-4ECA-AB68-3CFDB6726B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6220" y="0"/>
            <a:ext cx="4641314"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8848D795-7EFB-BCD6-2F49-B1B51AC63AC2}"/>
              </a:ext>
            </a:extLst>
          </p:cNvPr>
          <p:cNvSpPr>
            <a:spLocks noGrp="1"/>
          </p:cNvSpPr>
          <p:nvPr>
            <p:ph type="title"/>
          </p:nvPr>
        </p:nvSpPr>
        <p:spPr>
          <a:xfrm>
            <a:off x="435869" y="640080"/>
            <a:ext cx="3659246" cy="2862699"/>
          </a:xfrm>
        </p:spPr>
        <p:txBody>
          <a:bodyPr vert="horz" lIns="91440" tIns="45720" rIns="91440" bIns="45720" rtlCol="0" anchor="b">
            <a:normAutofit/>
          </a:bodyPr>
          <a:lstStyle/>
          <a:p>
            <a:r>
              <a:rPr lang="en-US" sz="4400">
                <a:solidFill>
                  <a:srgbClr val="FFFFFF"/>
                </a:solidFill>
              </a:rPr>
              <a:t>Product Description (2/2)</a:t>
            </a:r>
          </a:p>
        </p:txBody>
      </p:sp>
      <p:cxnSp>
        <p:nvCxnSpPr>
          <p:cNvPr id="18" name="Straight Connector 17">
            <a:extLst>
              <a:ext uri="{FF2B5EF4-FFF2-40B4-BE49-F238E27FC236}">
                <a16:creationId xmlns:a16="http://schemas.microsoft.com/office/drawing/2014/main" id="{ABCD2462-4C1E-401A-AC2D-F799A138B24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73852" y="3663649"/>
            <a:ext cx="33832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4">
            <a:extLst>
              <a:ext uri="{FF2B5EF4-FFF2-40B4-BE49-F238E27FC236}">
                <a16:creationId xmlns:a16="http://schemas.microsoft.com/office/drawing/2014/main" id="{3E9078D8-848F-4F6A-9803-BCA5FB2E5D99}"/>
              </a:ext>
            </a:extLst>
          </p:cNvPr>
          <p:cNvGraphicFramePr>
            <a:graphicFrameLocks noGrp="1"/>
          </p:cNvGraphicFramePr>
          <p:nvPr>
            <p:ph idx="1"/>
            <p:extLst>
              <p:ext uri="{D42A27DB-BD31-4B8C-83A1-F6EECF244321}">
                <p14:modId xmlns:p14="http://schemas.microsoft.com/office/powerpoint/2010/main" val="681746486"/>
              </p:ext>
            </p:extLst>
          </p:nvPr>
        </p:nvGraphicFramePr>
        <p:xfrm>
          <a:off x="5282335" y="1994843"/>
          <a:ext cx="6275667" cy="2868314"/>
        </p:xfrm>
        <a:graphic>
          <a:graphicData uri="http://schemas.openxmlformats.org/drawingml/2006/table">
            <a:tbl>
              <a:tblPr firstRow="1" bandRow="1">
                <a:tableStyleId>{69012ECD-51FC-41F1-AA8D-1B2483CD663E}</a:tableStyleId>
              </a:tblPr>
              <a:tblGrid>
                <a:gridCol w="3382725">
                  <a:extLst>
                    <a:ext uri="{9D8B030D-6E8A-4147-A177-3AD203B41FA5}">
                      <a16:colId xmlns:a16="http://schemas.microsoft.com/office/drawing/2014/main" val="1517701022"/>
                    </a:ext>
                  </a:extLst>
                </a:gridCol>
                <a:gridCol w="2892943">
                  <a:extLst>
                    <a:ext uri="{9D8B030D-6E8A-4147-A177-3AD203B41FA5}">
                      <a16:colId xmlns:a16="http://schemas.microsoft.com/office/drawing/2014/main" val="4005345143"/>
                    </a:ext>
                  </a:extLst>
                </a:gridCol>
              </a:tblGrid>
              <a:tr h="271208">
                <a:tc>
                  <a:txBody>
                    <a:bodyPr/>
                    <a:lstStyle/>
                    <a:p>
                      <a:pPr>
                        <a:spcAft>
                          <a:spcPts val="0"/>
                        </a:spcAft>
                      </a:pPr>
                      <a:r>
                        <a:rPr lang="en-US" sz="1100">
                          <a:effectLst/>
                        </a:rPr>
                        <a:t>Product Name</a:t>
                      </a:r>
                      <a:endParaRPr lang="en-US" sz="1700">
                        <a:effectLst/>
                      </a:endParaRPr>
                    </a:p>
                  </a:txBody>
                  <a:tcPr marL="36849" marR="36849" marT="36849" marB="36849"/>
                </a:tc>
                <a:tc>
                  <a:txBody>
                    <a:bodyPr/>
                    <a:lstStyle/>
                    <a:p>
                      <a:pPr>
                        <a:spcAft>
                          <a:spcPts val="0"/>
                        </a:spcAft>
                      </a:pPr>
                      <a:r>
                        <a:rPr lang="en-US" sz="1100">
                          <a:effectLst/>
                        </a:rPr>
                        <a:t>Product Description</a:t>
                      </a:r>
                      <a:endParaRPr lang="en-US" sz="1700">
                        <a:effectLst/>
                      </a:endParaRPr>
                    </a:p>
                  </a:txBody>
                  <a:tcPr marL="36849" marR="36849" marT="36849" marB="36849"/>
                </a:tc>
                <a:extLst>
                  <a:ext uri="{0D108BD9-81ED-4DB2-BD59-A6C34878D82A}">
                    <a16:rowId xmlns:a16="http://schemas.microsoft.com/office/drawing/2014/main" val="2008546130"/>
                  </a:ext>
                </a:extLst>
              </a:tr>
              <a:tr h="1081883">
                <a:tc>
                  <a:txBody>
                    <a:bodyPr/>
                    <a:lstStyle/>
                    <a:p>
                      <a:pPr>
                        <a:spcAft>
                          <a:spcPts val="0"/>
                        </a:spcAft>
                      </a:pPr>
                      <a:r>
                        <a:rPr lang="en-US" sz="1100">
                          <a:effectLst/>
                        </a:rPr>
                        <a:t>Rich Aroma and Flavor: The warm, spicy aroma and deep, invigorating taste of our chai make it the perfect beverage to start your day or unwind in the evening. The flavors are intense yet balanced, creating a comforting and soothing experience.</a:t>
                      </a:r>
                      <a:endParaRPr lang="en-US" sz="1700">
                        <a:effectLst/>
                      </a:endParaRPr>
                    </a:p>
                  </a:txBody>
                  <a:tcPr marL="36849" marR="36849" marT="36849" marB="36849"/>
                </a:tc>
                <a:tc>
                  <a:txBody>
                    <a:bodyPr/>
                    <a:lstStyle/>
                    <a:p>
                      <a:pPr>
                        <a:spcAft>
                          <a:spcPts val="0"/>
                        </a:spcAft>
                      </a:pPr>
                      <a:r>
                        <a:rPr lang="en-US" sz="1100">
                          <a:effectLst/>
                        </a:rPr>
                        <a:t>Versatile Brewing Options: Whether you love your chai steaming hot, as a refreshing iced tea, or as a creamy latte, our blend is versatile enough to suit any preference. Easy brewing instructions are included to help you enjoy your chai just the way you like it.</a:t>
                      </a:r>
                      <a:endParaRPr lang="en-US" sz="1700">
                        <a:effectLst/>
                      </a:endParaRPr>
                    </a:p>
                  </a:txBody>
                  <a:tcPr marL="36849" marR="36849" marT="36849" marB="36849"/>
                </a:tc>
                <a:extLst>
                  <a:ext uri="{0D108BD9-81ED-4DB2-BD59-A6C34878D82A}">
                    <a16:rowId xmlns:a16="http://schemas.microsoft.com/office/drawing/2014/main" val="3258742656"/>
                  </a:ext>
                </a:extLst>
              </a:tr>
              <a:tr h="757613">
                <a:tc>
                  <a:txBody>
                    <a:bodyPr/>
                    <a:lstStyle/>
                    <a:p>
                      <a:pPr>
                        <a:spcAft>
                          <a:spcPts val="0"/>
                        </a:spcAft>
                      </a:pPr>
                      <a:r>
                        <a:rPr lang="en-US" sz="1100">
                          <a:effectLst/>
                        </a:rPr>
                        <a:t>Sustainably Sourced: Committed to sustainability, we source our ingredients from small-scale farms that practice organic farming, ensuring not only the finest quality but also the welfare of our planet.</a:t>
                      </a:r>
                      <a:endParaRPr lang="en-US" sz="1700">
                        <a:effectLst/>
                      </a:endParaRPr>
                    </a:p>
                  </a:txBody>
                  <a:tcPr marL="36849" marR="36849" marT="36849" marB="36849"/>
                </a:tc>
                <a:tc>
                  <a:txBody>
                    <a:bodyPr/>
                    <a:lstStyle/>
                    <a:p>
                      <a:pPr>
                        <a:spcAft>
                          <a:spcPts val="0"/>
                        </a:spcAft>
                      </a:pPr>
                      <a:r>
                        <a:rPr lang="en-US" sz="1100">
                          <a:effectLst/>
                        </a:rPr>
                        <a:t>Elegant Packaging: Mystic Spice Chai Tea comes in beautifully designed, eco-friendly packaging, making it an ideal gift for tea lovers or a luxurious treat for yourself.</a:t>
                      </a:r>
                      <a:endParaRPr lang="en-US" sz="1700">
                        <a:effectLst/>
                      </a:endParaRPr>
                    </a:p>
                  </a:txBody>
                  <a:tcPr marL="36849" marR="36849" marT="36849" marB="36849"/>
                </a:tc>
                <a:extLst>
                  <a:ext uri="{0D108BD9-81ED-4DB2-BD59-A6C34878D82A}">
                    <a16:rowId xmlns:a16="http://schemas.microsoft.com/office/drawing/2014/main" val="752704069"/>
                  </a:ext>
                </a:extLst>
              </a:tr>
              <a:tr h="757613">
                <a:tc>
                  <a:txBody>
                    <a:bodyPr/>
                    <a:lstStyle/>
                    <a:p>
                      <a:pPr>
                        <a:spcAft>
                          <a:spcPts val="0"/>
                        </a:spcAft>
                      </a:pPr>
                      <a:r>
                        <a:rPr lang="en-US" sz="1100">
                          <a:effectLst/>
                        </a:rPr>
                        <a:t>Customer Satisfaction Guarantee: We stand behind our product and offer a satisfaction guarantee. If Mystic Spice Chai Tea doesn’t meet your expectations, we are committed to making it right.</a:t>
                      </a:r>
                      <a:endParaRPr lang="en-US" sz="1700">
                        <a:effectLst/>
                      </a:endParaRPr>
                    </a:p>
                  </a:txBody>
                  <a:tcPr marL="36849" marR="36849" marT="36849" marB="36849"/>
                </a:tc>
                <a:tc>
                  <a:txBody>
                    <a:bodyPr/>
                    <a:lstStyle/>
                    <a:p>
                      <a:pPr>
                        <a:spcAft>
                          <a:spcPts val="0"/>
                        </a:spcAft>
                      </a:pPr>
                      <a:r>
                        <a:rPr lang="en-US" sz="1100" dirty="0">
                          <a:effectLst/>
                        </a:rPr>
                        <a:t>Ideal For: Tea enthusiasts, health-conscious individuals, lovers of warm, spicy beverages, and anyone looking to explore the rich flavors of traditional Indian chai.</a:t>
                      </a:r>
                      <a:endParaRPr lang="en-US" sz="1700" dirty="0">
                        <a:effectLst/>
                      </a:endParaRPr>
                    </a:p>
                  </a:txBody>
                  <a:tcPr marL="36849" marR="36849" marT="36849" marB="36849"/>
                </a:tc>
                <a:extLst>
                  <a:ext uri="{0D108BD9-81ED-4DB2-BD59-A6C34878D82A}">
                    <a16:rowId xmlns:a16="http://schemas.microsoft.com/office/drawing/2014/main" val="101886891"/>
                  </a:ext>
                </a:extLst>
              </a:tr>
            </a:tbl>
          </a:graphicData>
        </a:graphic>
      </p:graphicFrame>
    </p:spTree>
    <p:extLst>
      <p:ext uri="{BB962C8B-B14F-4D97-AF65-F5344CB8AC3E}">
        <p14:creationId xmlns:p14="http://schemas.microsoft.com/office/powerpoint/2010/main" val="1598543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3" name="Straight Connector 12">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9A4663-E710-DA41-752E-E008F431BEAD}"/>
              </a:ext>
            </a:extLst>
          </p:cNvPr>
          <p:cNvSpPr>
            <a:spLocks noGrp="1"/>
          </p:cNvSpPr>
          <p:nvPr>
            <p:ph type="title"/>
          </p:nvPr>
        </p:nvSpPr>
        <p:spPr>
          <a:xfrm>
            <a:off x="6411685" y="634946"/>
            <a:ext cx="5127171" cy="1450757"/>
          </a:xfrm>
        </p:spPr>
        <p:txBody>
          <a:bodyPr vert="horz" lIns="91440" tIns="45720" rIns="91440" bIns="45720" rtlCol="0" anchor="b">
            <a:normAutofit/>
          </a:bodyPr>
          <a:lstStyle/>
          <a:p>
            <a:r>
              <a:rPr lang="en-US"/>
              <a:t>Market Trend and Demand</a:t>
            </a:r>
          </a:p>
        </p:txBody>
      </p:sp>
      <p:cxnSp>
        <p:nvCxnSpPr>
          <p:cNvPr id="17" name="Straight Connector 16">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14044" y="2246569"/>
            <a:ext cx="45720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F1184433-533C-D88F-4BFC-A8D528B4C956}"/>
              </a:ext>
            </a:extLst>
          </p:cNvPr>
          <p:cNvSpPr>
            <a:spLocks noGrp="1"/>
          </p:cNvSpPr>
          <p:nvPr>
            <p:ph sz="half" idx="2"/>
          </p:nvPr>
        </p:nvSpPr>
        <p:spPr>
          <a:xfrm>
            <a:off x="6411684" y="2407436"/>
            <a:ext cx="5127172" cy="3461658"/>
          </a:xfrm>
        </p:spPr>
        <p:txBody>
          <a:bodyPr vert="horz" lIns="0" tIns="45720" rIns="0" bIns="45720" rtlCol="0">
            <a:normAutofit/>
          </a:bodyPr>
          <a:lstStyle/>
          <a:p>
            <a:pPr>
              <a:lnSpc>
                <a:spcPct val="90000"/>
              </a:lnSpc>
            </a:pPr>
            <a:r>
              <a:rPr lang="en-US" sz="1400"/>
              <a:t>Latin America offers a great opportunity for Chai tea</a:t>
            </a:r>
          </a:p>
          <a:p>
            <a:pPr lvl="1">
              <a:lnSpc>
                <a:spcPct val="90000"/>
              </a:lnSpc>
            </a:pPr>
            <a:r>
              <a:rPr lang="en-US" sz="1400"/>
              <a:t>Growing demand for healthy, natural, and exotic products</a:t>
            </a:r>
          </a:p>
          <a:p>
            <a:pPr lvl="1">
              <a:lnSpc>
                <a:spcPct val="90000"/>
              </a:lnSpc>
            </a:pPr>
            <a:r>
              <a:rPr lang="en-US" sz="1400"/>
              <a:t>Strong tea culture in countries like Argentina, Chile, and Uruguay</a:t>
            </a:r>
          </a:p>
          <a:p>
            <a:pPr lvl="1">
              <a:lnSpc>
                <a:spcPct val="90000"/>
              </a:lnSpc>
            </a:pPr>
            <a:r>
              <a:rPr lang="en-US" sz="1400"/>
              <a:t>Chai tea can appeal to both tea and coffee lovers</a:t>
            </a:r>
          </a:p>
          <a:p>
            <a:pPr lvl="1">
              <a:lnSpc>
                <a:spcPct val="90000"/>
              </a:lnSpc>
            </a:pPr>
            <a:r>
              <a:rPr lang="en-US" sz="1400"/>
              <a:t>Chai tea fits into the lifestyle and preferences of Latin American consumers</a:t>
            </a:r>
          </a:p>
          <a:p>
            <a:pPr>
              <a:lnSpc>
                <a:spcPct val="90000"/>
              </a:lnSpc>
            </a:pPr>
            <a:r>
              <a:rPr lang="en-US" sz="1400"/>
              <a:t>Global Chai tea market size was valued at USD 1.9 billion in 2019</a:t>
            </a:r>
          </a:p>
          <a:p>
            <a:pPr lvl="1">
              <a:lnSpc>
                <a:spcPct val="90000"/>
              </a:lnSpc>
            </a:pPr>
            <a:r>
              <a:rPr lang="en-US" sz="1400"/>
              <a:t>Expected to grow at a CAGR of 5.5% from 2020 to 2027</a:t>
            </a:r>
          </a:p>
          <a:p>
            <a:pPr lvl="1">
              <a:lnSpc>
                <a:spcPct val="90000"/>
              </a:lnSpc>
            </a:pPr>
            <a:r>
              <a:rPr lang="en-US" sz="1400"/>
              <a:t>Latin America is one of the fastest-growing regions for Chai tea</a:t>
            </a:r>
          </a:p>
          <a:p>
            <a:pPr lvl="1">
              <a:lnSpc>
                <a:spcPct val="90000"/>
              </a:lnSpc>
            </a:pPr>
            <a:r>
              <a:rPr lang="en-US" sz="1400"/>
              <a:t>Main drivers for growth include increasing awareness, rising disposable income, and expanding distribution</a:t>
            </a:r>
          </a:p>
        </p:txBody>
      </p:sp>
      <p:sp>
        <p:nvSpPr>
          <p:cNvPr id="19" name="Rectangle 18">
            <a:extLst>
              <a:ext uri="{FF2B5EF4-FFF2-40B4-BE49-F238E27FC236}">
                <a16:creationId xmlns:a16="http://schemas.microsoft.com/office/drawing/2014/main" id="{9AA76026-5689-4584-8D93-D71D739E61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aphicFrame>
        <p:nvGraphicFramePr>
          <p:cNvPr id="6" name="Content Placeholder 5">
            <a:extLst>
              <a:ext uri="{FF2B5EF4-FFF2-40B4-BE49-F238E27FC236}">
                <a16:creationId xmlns:a16="http://schemas.microsoft.com/office/drawing/2014/main" id="{9FE5A569-CDEF-4A09-A3F6-8978B0FBDD4B}"/>
              </a:ext>
            </a:extLst>
          </p:cNvPr>
          <p:cNvGraphicFramePr>
            <a:graphicFrameLocks noGrp="1"/>
          </p:cNvGraphicFramePr>
          <p:nvPr>
            <p:ph sz="half" idx="1"/>
            <p:extLst>
              <p:ext uri="{D42A27DB-BD31-4B8C-83A1-F6EECF244321}">
                <p14:modId xmlns:p14="http://schemas.microsoft.com/office/powerpoint/2010/main" val="3887441503"/>
              </p:ext>
            </p:extLst>
          </p:nvPr>
        </p:nvGraphicFramePr>
        <p:xfrm>
          <a:off x="643192" y="1541387"/>
          <a:ext cx="5115347" cy="3455185"/>
        </p:xfrm>
        <a:graphic>
          <a:graphicData uri="http://schemas.openxmlformats.org/drawingml/2006/table">
            <a:tbl>
              <a:tblPr firstRow="1" bandRow="1">
                <a:solidFill>
                  <a:srgbClr val="F7F7F7"/>
                </a:solidFill>
                <a:tableStyleId>{5C22544A-7EE6-4342-B048-85BDC9FD1C3A}</a:tableStyleId>
              </a:tblPr>
              <a:tblGrid>
                <a:gridCol w="1715286">
                  <a:extLst>
                    <a:ext uri="{9D8B030D-6E8A-4147-A177-3AD203B41FA5}">
                      <a16:colId xmlns:a16="http://schemas.microsoft.com/office/drawing/2014/main" val="1841529175"/>
                    </a:ext>
                  </a:extLst>
                </a:gridCol>
                <a:gridCol w="1980568">
                  <a:extLst>
                    <a:ext uri="{9D8B030D-6E8A-4147-A177-3AD203B41FA5}">
                      <a16:colId xmlns:a16="http://schemas.microsoft.com/office/drawing/2014/main" val="4064316244"/>
                    </a:ext>
                  </a:extLst>
                </a:gridCol>
                <a:gridCol w="1419494">
                  <a:extLst>
                    <a:ext uri="{9D8B030D-6E8A-4147-A177-3AD203B41FA5}">
                      <a16:colId xmlns:a16="http://schemas.microsoft.com/office/drawing/2014/main" val="3250877377"/>
                    </a:ext>
                  </a:extLst>
                </a:gridCol>
              </a:tblGrid>
              <a:tr h="1697807">
                <a:tc>
                  <a:txBody>
                    <a:bodyPr/>
                    <a:lstStyle/>
                    <a:p>
                      <a:r>
                        <a:rPr lang="en-US" sz="2000" b="1" cap="all" spc="60">
                          <a:solidFill>
                            <a:schemeClr val="tx1"/>
                          </a:solidFill>
                        </a:rPr>
                        <a:t>Region</a:t>
                      </a:r>
                    </a:p>
                  </a:txBody>
                  <a:tcPr marL="223396" marR="223396" marT="223396" marB="223396" anchor="ctr">
                    <a:lnL w="12700" cmpd="sng">
                      <a:noFill/>
                    </a:lnL>
                    <a:lnR w="12700" cmpd="sng">
                      <a:noFill/>
                    </a:lnR>
                    <a:lnT w="12700" cmpd="sng">
                      <a:noFill/>
                    </a:lnT>
                    <a:lnB w="38100" cmpd="sng">
                      <a:noFill/>
                    </a:lnB>
                    <a:noFill/>
                  </a:tcPr>
                </a:tc>
                <a:tc>
                  <a:txBody>
                    <a:bodyPr/>
                    <a:lstStyle/>
                    <a:p>
                      <a:r>
                        <a:rPr lang="en-US" sz="2000" b="1" cap="all" spc="60">
                          <a:solidFill>
                            <a:schemeClr val="tx1"/>
                          </a:solidFill>
                        </a:rPr>
                        <a:t>Chai Tea Market Size (USD billion)</a:t>
                      </a:r>
                    </a:p>
                  </a:txBody>
                  <a:tcPr marL="223396" marR="223396" marT="223396" marB="223396" anchor="ctr">
                    <a:lnL w="12700" cmpd="sng">
                      <a:noFill/>
                    </a:lnL>
                    <a:lnR w="12700" cmpd="sng">
                      <a:noFill/>
                    </a:lnR>
                    <a:lnT w="12700" cmpd="sng">
                      <a:noFill/>
                    </a:lnT>
                    <a:lnB w="38100" cmpd="sng">
                      <a:noFill/>
                    </a:lnB>
                    <a:noFill/>
                  </a:tcPr>
                </a:tc>
                <a:tc>
                  <a:txBody>
                    <a:bodyPr/>
                    <a:lstStyle/>
                    <a:p>
                      <a:r>
                        <a:rPr lang="en-US" sz="2000" b="1" cap="all" spc="60">
                          <a:solidFill>
                            <a:schemeClr val="tx1"/>
                          </a:solidFill>
                        </a:rPr>
                        <a:t>CAGR (2020-2027)</a:t>
                      </a:r>
                    </a:p>
                  </a:txBody>
                  <a:tcPr marL="223396" marR="223396" marT="223396" marB="223396" anchor="ctr">
                    <a:lnL w="12700" cmpd="sng">
                      <a:noFill/>
                    </a:lnL>
                    <a:lnR w="12700" cmpd="sng">
                      <a:noFill/>
                    </a:lnR>
                    <a:lnT w="12700" cmpd="sng">
                      <a:noFill/>
                    </a:lnT>
                    <a:lnB w="38100" cmpd="sng">
                      <a:noFill/>
                    </a:lnB>
                    <a:noFill/>
                  </a:tcPr>
                </a:tc>
                <a:extLst>
                  <a:ext uri="{0D108BD9-81ED-4DB2-BD59-A6C34878D82A}">
                    <a16:rowId xmlns:a16="http://schemas.microsoft.com/office/drawing/2014/main" val="930729310"/>
                  </a:ext>
                </a:extLst>
              </a:tr>
              <a:tr h="680116">
                <a:tc>
                  <a:txBody>
                    <a:bodyPr/>
                    <a:lstStyle/>
                    <a:p>
                      <a:r>
                        <a:rPr lang="en-US" sz="2600" cap="none" spc="0">
                          <a:solidFill>
                            <a:schemeClr val="tx1"/>
                          </a:solidFill>
                        </a:rPr>
                        <a:t>Global</a:t>
                      </a:r>
                    </a:p>
                  </a:txBody>
                  <a:tcPr marL="148930" marR="148930" marT="74465" marB="148930" anchor="ctr">
                    <a:lnL w="12700" cmpd="sng">
                      <a:noFill/>
                      <a:prstDash val="solid"/>
                    </a:lnL>
                    <a:lnR w="12700" cmpd="sng">
                      <a:noFill/>
                      <a:prstDash val="solid"/>
                    </a:lnR>
                    <a:lnT w="38100" cmpd="sng">
                      <a:noFill/>
                    </a:lnT>
                    <a:lnB w="12700" cmpd="sng">
                      <a:noFill/>
                      <a:prstDash val="solid"/>
                    </a:lnB>
                    <a:solidFill>
                      <a:srgbClr val="F7F7F7"/>
                    </a:solidFill>
                  </a:tcPr>
                </a:tc>
                <a:tc>
                  <a:txBody>
                    <a:bodyPr/>
                    <a:lstStyle/>
                    <a:p>
                      <a:r>
                        <a:rPr lang="en-US" sz="2600" cap="none" spc="0">
                          <a:solidFill>
                            <a:schemeClr val="tx1"/>
                          </a:solidFill>
                        </a:rPr>
                        <a:t>1.9</a:t>
                      </a:r>
                    </a:p>
                  </a:txBody>
                  <a:tcPr marL="148930" marR="148930" marT="74465" marB="148930" anchor="ctr">
                    <a:lnL w="12700" cmpd="sng">
                      <a:noFill/>
                      <a:prstDash val="solid"/>
                    </a:lnL>
                    <a:lnR w="12700" cmpd="sng">
                      <a:noFill/>
                      <a:prstDash val="solid"/>
                    </a:lnR>
                    <a:lnT w="38100" cmpd="sng">
                      <a:noFill/>
                    </a:lnT>
                    <a:lnB w="12700" cmpd="sng">
                      <a:noFill/>
                      <a:prstDash val="solid"/>
                    </a:lnB>
                    <a:solidFill>
                      <a:srgbClr val="F7F7F7"/>
                    </a:solidFill>
                  </a:tcPr>
                </a:tc>
                <a:tc>
                  <a:txBody>
                    <a:bodyPr/>
                    <a:lstStyle/>
                    <a:p>
                      <a:r>
                        <a:rPr lang="en-US" sz="2600" cap="none" spc="0">
                          <a:solidFill>
                            <a:schemeClr val="tx1"/>
                          </a:solidFill>
                        </a:rPr>
                        <a:t>5.5%</a:t>
                      </a:r>
                    </a:p>
                  </a:txBody>
                  <a:tcPr marL="148930" marR="148930" marT="74465" marB="148930" anchor="ctr">
                    <a:lnL w="12700" cmpd="sng">
                      <a:noFill/>
                      <a:prstDash val="solid"/>
                    </a:lnL>
                    <a:lnR w="12700" cmpd="sng">
                      <a:noFill/>
                      <a:prstDash val="solid"/>
                    </a:lnR>
                    <a:lnT w="38100" cmpd="sng">
                      <a:noFill/>
                    </a:lnT>
                    <a:lnB w="12700" cmpd="sng">
                      <a:noFill/>
                      <a:prstDash val="solid"/>
                    </a:lnB>
                    <a:solidFill>
                      <a:srgbClr val="F7F7F7"/>
                    </a:solidFill>
                  </a:tcPr>
                </a:tc>
                <a:extLst>
                  <a:ext uri="{0D108BD9-81ED-4DB2-BD59-A6C34878D82A}">
                    <a16:rowId xmlns:a16="http://schemas.microsoft.com/office/drawing/2014/main" val="2344035515"/>
                  </a:ext>
                </a:extLst>
              </a:tr>
              <a:tr h="1077264">
                <a:tc>
                  <a:txBody>
                    <a:bodyPr/>
                    <a:lstStyle/>
                    <a:p>
                      <a:r>
                        <a:rPr lang="en-US" sz="2600" cap="none" spc="0">
                          <a:solidFill>
                            <a:schemeClr val="tx1"/>
                          </a:solidFill>
                        </a:rPr>
                        <a:t>Latin America</a:t>
                      </a:r>
                    </a:p>
                  </a:txBody>
                  <a:tcPr marL="148930" marR="148930" marT="74465" marB="148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r>
                        <a:rPr lang="en-US" sz="2600" cap="none" spc="0">
                          <a:solidFill>
                            <a:schemeClr val="tx1"/>
                          </a:solidFill>
                        </a:rPr>
                        <a:t>N/A</a:t>
                      </a:r>
                    </a:p>
                  </a:txBody>
                  <a:tcPr marL="148930" marR="148930" marT="74465" marB="148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r>
                        <a:rPr lang="en-US" sz="2600" cap="none" spc="0" dirty="0">
                          <a:solidFill>
                            <a:schemeClr val="tx1"/>
                          </a:solidFill>
                        </a:rPr>
                        <a:t>6.2%</a:t>
                      </a:r>
                    </a:p>
                  </a:txBody>
                  <a:tcPr marL="148930" marR="148930" marT="74465" marB="148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extLst>
                  <a:ext uri="{0D108BD9-81ED-4DB2-BD59-A6C34878D82A}">
                    <a16:rowId xmlns:a16="http://schemas.microsoft.com/office/drawing/2014/main" val="3509299260"/>
                  </a:ext>
                </a:extLst>
              </a:tr>
            </a:tbl>
          </a:graphicData>
        </a:graphic>
      </p:graphicFrame>
    </p:spTree>
    <p:extLst>
      <p:ext uri="{BB962C8B-B14F-4D97-AF65-F5344CB8AC3E}">
        <p14:creationId xmlns:p14="http://schemas.microsoft.com/office/powerpoint/2010/main" val="1614344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8DD82D3-D002-45B0-B16A-82B3DA4EF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640B96-DD61-2879-8615-F9604FC660C9}"/>
              </a:ext>
            </a:extLst>
          </p:cNvPr>
          <p:cNvSpPr>
            <a:spLocks noGrp="1"/>
          </p:cNvSpPr>
          <p:nvPr>
            <p:ph type="title"/>
          </p:nvPr>
        </p:nvSpPr>
        <p:spPr>
          <a:xfrm>
            <a:off x="643468" y="643467"/>
            <a:ext cx="3073550" cy="5126203"/>
          </a:xfrm>
        </p:spPr>
        <p:txBody>
          <a:bodyPr anchor="ctr">
            <a:normAutofit/>
          </a:bodyPr>
          <a:lstStyle/>
          <a:p>
            <a:pPr algn="r"/>
            <a:r>
              <a:rPr lang="en-US" sz="4000"/>
              <a:t>Competitive Analysis: Tetley</a:t>
            </a:r>
          </a:p>
        </p:txBody>
      </p:sp>
      <p:cxnSp>
        <p:nvCxnSpPr>
          <p:cNvPr id="10" name="Straight Connector 9">
            <a:extLst>
              <a:ext uri="{FF2B5EF4-FFF2-40B4-BE49-F238E27FC236}">
                <a16:creationId xmlns:a16="http://schemas.microsoft.com/office/drawing/2014/main" id="{9F09C252-16FE-4557-AD6D-BB5CA773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42052" y="1778497"/>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CCDD98D-5968-5C12-1D2D-DFCB44B23FD7}"/>
              </a:ext>
            </a:extLst>
          </p:cNvPr>
          <p:cNvSpPr>
            <a:spLocks noGrp="1"/>
          </p:cNvSpPr>
          <p:nvPr>
            <p:ph idx="1"/>
          </p:nvPr>
        </p:nvSpPr>
        <p:spPr>
          <a:xfrm>
            <a:off x="4363786" y="621697"/>
            <a:ext cx="6791894" cy="5147973"/>
          </a:xfrm>
        </p:spPr>
        <p:txBody>
          <a:bodyPr anchor="ctr">
            <a:normAutofit/>
          </a:bodyPr>
          <a:lstStyle/>
          <a:p>
            <a:r>
              <a:rPr lang="en-US"/>
              <a:t>Tetley is a British tea company with a strong presence in Latin America</a:t>
            </a:r>
          </a:p>
          <a:p>
            <a:pPr lvl="1"/>
            <a:r>
              <a:rPr lang="en-US"/>
              <a:t>Market leader in Brazil</a:t>
            </a:r>
          </a:p>
          <a:p>
            <a:r>
              <a:rPr lang="en-US"/>
              <a:t>Offers a range of Chai tea products</a:t>
            </a:r>
          </a:p>
          <a:p>
            <a:pPr lvl="1"/>
            <a:r>
              <a:rPr lang="en-US"/>
              <a:t>Black, green, and herbal varieties</a:t>
            </a:r>
          </a:p>
          <a:p>
            <a:pPr lvl="1"/>
            <a:r>
              <a:rPr lang="en-US"/>
              <a:t>Available in tea bags, loose leaf, and ready-to-drink formats</a:t>
            </a:r>
          </a:p>
          <a:p>
            <a:r>
              <a:rPr lang="en-US"/>
              <a:t>Affordably priced and widely available</a:t>
            </a:r>
          </a:p>
          <a:p>
            <a:pPr lvl="1"/>
            <a:r>
              <a:rPr lang="en-US"/>
              <a:t>Supermarkets, convenience stores, and online platforms</a:t>
            </a:r>
          </a:p>
          <a:p>
            <a:r>
              <a:rPr lang="en-US"/>
              <a:t>Strengths: brand recognition, quality, and variety</a:t>
            </a:r>
          </a:p>
          <a:p>
            <a:pPr lvl="1"/>
            <a:r>
              <a:rPr lang="en-US"/>
              <a:t>Weaknesses: lack of innovation and differentiation</a:t>
            </a:r>
          </a:p>
        </p:txBody>
      </p:sp>
      <p:sp>
        <p:nvSpPr>
          <p:cNvPr id="12" name="Rectangle 11">
            <a:extLst>
              <a:ext uri="{FF2B5EF4-FFF2-40B4-BE49-F238E27FC236}">
                <a16:creationId xmlns:a16="http://schemas.microsoft.com/office/drawing/2014/main" id="{14552793-7DFF-4EC7-AC69-D34A75D018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042444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558DB37-9FEE-48A2-8578-ED04015739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F7FCCA6-00E2-4F74-A105-0D769872F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CC485DF-6405-F58D-A7E1-2EC0C5141432}"/>
              </a:ext>
            </a:extLst>
          </p:cNvPr>
          <p:cNvSpPr>
            <a:spLocks noGrp="1"/>
          </p:cNvSpPr>
          <p:nvPr>
            <p:ph type="title"/>
          </p:nvPr>
        </p:nvSpPr>
        <p:spPr>
          <a:xfrm>
            <a:off x="1097280" y="286603"/>
            <a:ext cx="10058400" cy="1450757"/>
          </a:xfrm>
        </p:spPr>
        <p:txBody>
          <a:bodyPr anchor="ctr">
            <a:normAutofit/>
          </a:bodyPr>
          <a:lstStyle/>
          <a:p>
            <a:r>
              <a:rPr lang="en-US">
                <a:solidFill>
                  <a:srgbClr val="FFFFFF"/>
                </a:solidFill>
              </a:rPr>
              <a:t>Competitive Analysis: Teavana</a:t>
            </a:r>
          </a:p>
        </p:txBody>
      </p:sp>
      <p:sp>
        <p:nvSpPr>
          <p:cNvPr id="3" name="Content Placeholder 2">
            <a:extLst>
              <a:ext uri="{FF2B5EF4-FFF2-40B4-BE49-F238E27FC236}">
                <a16:creationId xmlns:a16="http://schemas.microsoft.com/office/drawing/2014/main" id="{5417E42B-D92C-846C-9326-C2661075D320}"/>
              </a:ext>
            </a:extLst>
          </p:cNvPr>
          <p:cNvSpPr>
            <a:spLocks noGrp="1"/>
          </p:cNvSpPr>
          <p:nvPr>
            <p:ph idx="1"/>
          </p:nvPr>
        </p:nvSpPr>
        <p:spPr>
          <a:xfrm>
            <a:off x="1096963" y="2675694"/>
            <a:ext cx="10058400" cy="3193294"/>
          </a:xfrm>
        </p:spPr>
        <p:txBody>
          <a:bodyPr>
            <a:normAutofit/>
          </a:bodyPr>
          <a:lstStyle/>
          <a:p>
            <a:pPr>
              <a:lnSpc>
                <a:spcPct val="90000"/>
              </a:lnSpc>
            </a:pPr>
            <a:r>
              <a:rPr lang="en-US" sz="1700"/>
              <a:t>Teavana is a US-based tea company owned by Starbucks</a:t>
            </a:r>
          </a:p>
          <a:p>
            <a:pPr lvl="1">
              <a:lnSpc>
                <a:spcPct val="90000"/>
              </a:lnSpc>
            </a:pPr>
            <a:r>
              <a:rPr lang="en-US" sz="1700"/>
              <a:t>Operates in several Latin American countries</a:t>
            </a:r>
          </a:p>
          <a:p>
            <a:pPr>
              <a:lnSpc>
                <a:spcPct val="90000"/>
              </a:lnSpc>
            </a:pPr>
            <a:r>
              <a:rPr lang="en-US" sz="1700"/>
              <a:t>Offers premium and exclusive range of Chai tea products</a:t>
            </a:r>
          </a:p>
          <a:p>
            <a:pPr lvl="1">
              <a:lnSpc>
                <a:spcPct val="90000"/>
              </a:lnSpc>
            </a:pPr>
            <a:r>
              <a:rPr lang="en-US" sz="1700"/>
              <a:t>Masala Chai, Rooibos Chai, and Chai Latte</a:t>
            </a:r>
          </a:p>
          <a:p>
            <a:pPr lvl="1">
              <a:lnSpc>
                <a:spcPct val="90000"/>
              </a:lnSpc>
            </a:pPr>
            <a:r>
              <a:rPr lang="en-US" sz="1700"/>
              <a:t>Available in loose leaf and ready-to-drink formats</a:t>
            </a:r>
          </a:p>
          <a:p>
            <a:pPr>
              <a:lnSpc>
                <a:spcPct val="90000"/>
              </a:lnSpc>
            </a:pPr>
            <a:r>
              <a:rPr lang="en-US" sz="1700"/>
              <a:t>Priced at a premium and mainly available in Starbucks outlets, specialty stores, and online platforms</a:t>
            </a:r>
          </a:p>
          <a:p>
            <a:pPr>
              <a:lnSpc>
                <a:spcPct val="90000"/>
              </a:lnSpc>
            </a:pPr>
            <a:r>
              <a:rPr lang="en-US" sz="1700"/>
              <a:t>Strengths: quality, innovation, and customer service</a:t>
            </a:r>
          </a:p>
          <a:p>
            <a:pPr>
              <a:lnSpc>
                <a:spcPct val="90000"/>
              </a:lnSpc>
            </a:pPr>
            <a:r>
              <a:rPr lang="en-US" sz="1700"/>
              <a:t>Weaknesses: high price and limited distribution</a:t>
            </a:r>
          </a:p>
        </p:txBody>
      </p:sp>
      <p:sp>
        <p:nvSpPr>
          <p:cNvPr id="12" name="Rectangle 11">
            <a:extLst>
              <a:ext uri="{FF2B5EF4-FFF2-40B4-BE49-F238E27FC236}">
                <a16:creationId xmlns:a16="http://schemas.microsoft.com/office/drawing/2014/main" id="{359CEC61-F44B-43B3-B40F-AE38C5AF1D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577889279"/>
      </p:ext>
    </p:extLst>
  </p:cSld>
  <p:clrMapOvr>
    <a:masterClrMapping/>
  </p:clrMapOvr>
</p:sld>
</file>

<file path=ppt/theme/theme1.xml><?xml version="1.0" encoding="utf-8"?>
<a:theme xmlns:a="http://schemas.openxmlformats.org/drawingml/2006/main" name="RetrospectVTI">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4756</Words>
  <Application>Microsoft Office PowerPoint</Application>
  <PresentationFormat>Widescreen</PresentationFormat>
  <Paragraphs>215</Paragraphs>
  <Slides>19</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Aptos</vt:lpstr>
      <vt:lpstr>Bookman Old Style</vt:lpstr>
      <vt:lpstr>Calibri</vt:lpstr>
      <vt:lpstr>Franklin Gothic Book</vt:lpstr>
      <vt:lpstr>RetrospectVTI</vt:lpstr>
      <vt:lpstr>Market Analysis Report for Mystic Spice Premium Chai Tea</vt:lpstr>
      <vt:lpstr>Table of Contents</vt:lpstr>
      <vt:lpstr>Introduction</vt:lpstr>
      <vt:lpstr>Product Description</vt:lpstr>
      <vt:lpstr>Product Description (1/2)</vt:lpstr>
      <vt:lpstr>Product Description (2/2)</vt:lpstr>
      <vt:lpstr>Market Trend and Demand</vt:lpstr>
      <vt:lpstr>Competitive Analysis: Tetley</vt:lpstr>
      <vt:lpstr>Competitive Analysis: Teavana</vt:lpstr>
      <vt:lpstr>Competitive Analysis: David's Tea</vt:lpstr>
      <vt:lpstr>Competitive Analysis: Local Brands</vt:lpstr>
      <vt:lpstr>Market Share of Chai Tea in Latin America</vt:lpstr>
      <vt:lpstr>Distribution Channels: Retailers</vt:lpstr>
      <vt:lpstr>Distribution Channels: Wholesalers</vt:lpstr>
      <vt:lpstr>Distribution Channels: Distributors</vt:lpstr>
      <vt:lpstr>Promotion Plan and Strategy</vt:lpstr>
      <vt:lpstr>Expected Outcomes and Challenges: Expected Outcomes</vt:lpstr>
      <vt:lpstr>Expected Outcomes and Challenges: Potential Challenges</vt:lpstr>
      <vt:lpstr>Recommendations and 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2024-02-09T21:35:56Z</dcterms:created>
  <dcterms:modified xsi:type="dcterms:W3CDTF">2024-10-07T11:39:11Z</dcterms:modified>
  <cp:contentStatus/>
</cp:coreProperties>
</file>